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bookmarkIdSeed="2">
  <p:sldMasterIdLst>
    <p:sldMasterId id="2147483648" r:id="rId4"/>
    <p:sldMasterId id="2147483656" r:id="rId5"/>
  </p:sldMasterIdLst>
  <p:notesMasterIdLst>
    <p:notesMasterId r:id="rId36"/>
  </p:notesMasterIdLst>
  <p:sldIdLst>
    <p:sldId id="257" r:id="rId6"/>
    <p:sldId id="266" r:id="rId7"/>
    <p:sldId id="487" r:id="rId8"/>
    <p:sldId id="488" r:id="rId9"/>
    <p:sldId id="489" r:id="rId10"/>
    <p:sldId id="492" r:id="rId11"/>
    <p:sldId id="496" r:id="rId12"/>
    <p:sldId id="530" r:id="rId13"/>
    <p:sldId id="497" r:id="rId14"/>
    <p:sldId id="498" r:id="rId15"/>
    <p:sldId id="499" r:id="rId16"/>
    <p:sldId id="528" r:id="rId17"/>
    <p:sldId id="529" r:id="rId18"/>
    <p:sldId id="515" r:id="rId19"/>
    <p:sldId id="501" r:id="rId20"/>
    <p:sldId id="538" r:id="rId21"/>
    <p:sldId id="537" r:id="rId22"/>
    <p:sldId id="531" r:id="rId23"/>
    <p:sldId id="532" r:id="rId24"/>
    <p:sldId id="539" r:id="rId25"/>
    <p:sldId id="533" r:id="rId26"/>
    <p:sldId id="534" r:id="rId27"/>
    <p:sldId id="535" r:id="rId28"/>
    <p:sldId id="536" r:id="rId29"/>
    <p:sldId id="540" r:id="rId30"/>
    <p:sldId id="541" r:id="rId31"/>
    <p:sldId id="542" r:id="rId32"/>
    <p:sldId id="543" r:id="rId33"/>
    <p:sldId id="395" r:id="rId34"/>
    <p:sldId id="258" r:id="rId35"/>
  </p:sldIdLst>
  <p:sldSz cx="12192000" cy="6858000"/>
  <p:notesSz cx="6858000" cy="9144000"/>
  <p:embeddedFontLst>
    <p:embeddedFont>
      <p:font typeface="Calibri" panose="020F0502020204030204" pitchFamily="34" charset="0"/>
      <p:regular r:id="rId37"/>
      <p:bold r:id="rId38"/>
      <p:italic r:id="rId39"/>
      <p:boldItalic r:id="rId40"/>
    </p:embeddedFont>
    <p:embeddedFont>
      <p:font typeface="Calibri Light" panose="020F0302020204030204" pitchFamily="34" charset="0"/>
      <p:regular r:id="rId41"/>
      <p:italic r:id="rId42"/>
    </p:embeddedFont>
    <p:embeddedFont>
      <p:font typeface="Consolas" panose="020B0609020204030204" pitchFamily="49" charset="0"/>
      <p:regular r:id="rId43"/>
      <p:bold r:id="rId44"/>
      <p:italic r:id="rId45"/>
      <p:boldItalic r:id="rId46"/>
    </p:embeddedFont>
    <p:embeddedFont>
      <p:font typeface="Open Sans" panose="020B0606030504020204" pitchFamily="34" charset="0"/>
      <p:regular r:id="rId47"/>
      <p:bold r:id="rId48"/>
      <p:italic r:id="rId49"/>
      <p:boldItalic r:id="rId50"/>
    </p:embeddedFont>
    <p:embeddedFont>
      <p:font typeface="Proxima Nova Black" panose="02000506030000020004" pitchFamily="2" charset="0"/>
      <p:bold r:id="rId51"/>
    </p:embeddedFont>
    <p:embeddedFont>
      <p:font typeface="Segoe UI" panose="020B0502040204020203" pitchFamily="34" charset="0"/>
      <p:regular r:id="rId52"/>
      <p:bold r:id="rId53"/>
      <p:italic r:id="rId54"/>
      <p:boldItalic r:id="rId55"/>
    </p:embeddedFont>
    <p:embeddedFont>
      <p:font typeface="Tahoma" panose="020B0604030504040204" pitchFamily="34" charset="0"/>
      <p:regular r:id="rId56"/>
      <p:bold r:id="rId5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76" autoAdjust="0"/>
    <p:restoredTop sz="87217" autoAdjust="0"/>
  </p:normalViewPr>
  <p:slideViewPr>
    <p:cSldViewPr snapToGrid="0">
      <p:cViewPr varScale="1">
        <p:scale>
          <a:sx n="69" d="100"/>
          <a:sy n="69" d="100"/>
        </p:scale>
        <p:origin x="492" y="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font" Target="fonts/font3.fntdata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font" Target="fonts/font6.fntdata"/><Relationship Id="rId47" Type="http://schemas.openxmlformats.org/officeDocument/2006/relationships/font" Target="fonts/font11.fntdata"/><Relationship Id="rId50" Type="http://schemas.openxmlformats.org/officeDocument/2006/relationships/font" Target="fonts/font14.fntdata"/><Relationship Id="rId55" Type="http://schemas.openxmlformats.org/officeDocument/2006/relationships/font" Target="fonts/font19.fntdata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font" Target="fonts/font1.fntdata"/><Relationship Id="rId40" Type="http://schemas.openxmlformats.org/officeDocument/2006/relationships/font" Target="fonts/font4.fntdata"/><Relationship Id="rId45" Type="http://schemas.openxmlformats.org/officeDocument/2006/relationships/font" Target="fonts/font9.fntdata"/><Relationship Id="rId53" Type="http://schemas.openxmlformats.org/officeDocument/2006/relationships/font" Target="fonts/font17.fntdata"/><Relationship Id="rId58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61" Type="http://schemas.openxmlformats.org/officeDocument/2006/relationships/tableStyles" Target="tableStyles.xml"/><Relationship Id="rId19" Type="http://schemas.openxmlformats.org/officeDocument/2006/relationships/slide" Target="slides/slide1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font" Target="fonts/font7.fntdata"/><Relationship Id="rId48" Type="http://schemas.openxmlformats.org/officeDocument/2006/relationships/font" Target="fonts/font12.fntdata"/><Relationship Id="rId56" Type="http://schemas.openxmlformats.org/officeDocument/2006/relationships/font" Target="fonts/font20.fntdata"/><Relationship Id="rId8" Type="http://schemas.openxmlformats.org/officeDocument/2006/relationships/slide" Target="slides/slide3.xml"/><Relationship Id="rId51" Type="http://schemas.openxmlformats.org/officeDocument/2006/relationships/font" Target="fonts/font15.fntdata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font" Target="fonts/font2.fntdata"/><Relationship Id="rId46" Type="http://schemas.openxmlformats.org/officeDocument/2006/relationships/font" Target="fonts/font10.fntdata"/><Relationship Id="rId59" Type="http://schemas.openxmlformats.org/officeDocument/2006/relationships/viewProps" Target="viewProps.xml"/><Relationship Id="rId20" Type="http://schemas.openxmlformats.org/officeDocument/2006/relationships/slide" Target="slides/slide15.xml"/><Relationship Id="rId41" Type="http://schemas.openxmlformats.org/officeDocument/2006/relationships/font" Target="fonts/font5.fntdata"/><Relationship Id="rId54" Type="http://schemas.openxmlformats.org/officeDocument/2006/relationships/font" Target="fonts/font18.fntdata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notesMaster" Target="notesMasters/notesMaster1.xml"/><Relationship Id="rId49" Type="http://schemas.openxmlformats.org/officeDocument/2006/relationships/font" Target="fonts/font13.fntdata"/><Relationship Id="rId57" Type="http://schemas.openxmlformats.org/officeDocument/2006/relationships/font" Target="fonts/font21.fntdata"/><Relationship Id="rId10" Type="http://schemas.openxmlformats.org/officeDocument/2006/relationships/slide" Target="slides/slide5.xml"/><Relationship Id="rId31" Type="http://schemas.openxmlformats.org/officeDocument/2006/relationships/slide" Target="slides/slide26.xml"/><Relationship Id="rId44" Type="http://schemas.openxmlformats.org/officeDocument/2006/relationships/font" Target="fonts/font8.fntdata"/><Relationship Id="rId52" Type="http://schemas.openxmlformats.org/officeDocument/2006/relationships/font" Target="fonts/font16.fntdata"/><Relationship Id="rId6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/Relationships>
</file>

<file path=ppt/media/image2.jp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F6125E-AF8E-4209-A6F0-DC592132C45A}" type="datetimeFigureOut">
              <a:rPr lang="en-US" smtClean="0"/>
              <a:t>6/21/2020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F38974-CCD2-4903-937A-4C4E57030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8340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F38974-CCD2-4903-937A-4C4E57030FE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7392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7990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7990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7990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uk-UA" altLang="en-US" dirty="0"/>
          </a:p>
        </p:txBody>
      </p:sp>
    </p:spTree>
    <p:extLst>
      <p:ext uri="{BB962C8B-B14F-4D97-AF65-F5344CB8AC3E}">
        <p14:creationId xmlns:p14="http://schemas.microsoft.com/office/powerpoint/2010/main" val="36479905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7990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7990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79905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79905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79905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7990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uk-UA" altLang="en-US" dirty="0"/>
          </a:p>
        </p:txBody>
      </p:sp>
    </p:spTree>
    <p:extLst>
      <p:ext uri="{BB962C8B-B14F-4D97-AF65-F5344CB8AC3E}">
        <p14:creationId xmlns:p14="http://schemas.microsoft.com/office/powerpoint/2010/main" val="36479905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79905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36479905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79905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79905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22980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49455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72978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7297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7990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7990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7990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7990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7990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uk-UA" sz="12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7990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7990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SLIDE-DARK-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-208308" y="174928"/>
            <a:ext cx="12390783" cy="6683071"/>
          </a:xfrm>
          <a:prstGeom prst="rect">
            <a:avLst/>
          </a:prstGeom>
        </p:spPr>
        <p:txBody>
          <a:bodyPr anchor="t">
            <a:noAutofit/>
          </a:bodyPr>
          <a:lstStyle>
            <a:lvl1pPr>
              <a:lnSpc>
                <a:spcPts val="11000"/>
              </a:lnSpc>
              <a:defRPr sz="1500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</a:t>
            </a:r>
            <a:br>
              <a:rPr lang="uk-UA" dirty="0"/>
            </a:br>
            <a:r>
              <a:rPr lang="en-US" dirty="0"/>
              <a:t>TO</a:t>
            </a:r>
            <a:r>
              <a:rPr lang="uk-UA" dirty="0"/>
              <a:t> </a:t>
            </a:r>
            <a:r>
              <a:rPr lang="en-US" dirty="0"/>
              <a:t>BE</a:t>
            </a:r>
            <a:r>
              <a:rPr lang="uk-UA" dirty="0"/>
              <a:t> </a:t>
            </a:r>
            <a:r>
              <a:rPr lang="en-US" dirty="0"/>
              <a:t>CAPI</a:t>
            </a:r>
            <a:br>
              <a:rPr lang="uk-UA" dirty="0"/>
            </a:br>
            <a:r>
              <a:rPr lang="en-US" dirty="0"/>
              <a:t>TALIZED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5915025"/>
            <a:ext cx="3467100" cy="295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2000" baseline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by Speaker</a:t>
            </a:r>
          </a:p>
        </p:txBody>
      </p:sp>
    </p:spTree>
    <p:extLst>
      <p:ext uri="{BB962C8B-B14F-4D97-AF65-F5344CB8AC3E}">
        <p14:creationId xmlns:p14="http://schemas.microsoft.com/office/powerpoint/2010/main" val="570751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IDE-PHOTOT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CLICK TO EDIT THE TITLE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2057400"/>
            <a:ext cx="12192000" cy="48006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21273960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-LEFT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210300" y="2743200"/>
            <a:ext cx="5295900" cy="27432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210300" y="1371601"/>
            <a:ext cx="5295900" cy="1371600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52959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7" name="TextBox 6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38020258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CRIPTION-PHOTO-RIGHT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85800" y="1382486"/>
            <a:ext cx="3467100" cy="1913709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</a:t>
            </a:r>
            <a:br>
              <a:rPr lang="uk-UA" dirty="0"/>
            </a:br>
            <a:r>
              <a:rPr lang="en-US" dirty="0"/>
              <a:t>BE</a:t>
            </a:r>
            <a:r>
              <a:rPr lang="uk-UA" dirty="0"/>
              <a:t> С</a:t>
            </a:r>
            <a:r>
              <a:rPr lang="en-US" dirty="0"/>
              <a:t>APITA</a:t>
            </a:r>
            <a:br>
              <a:rPr lang="uk-UA" dirty="0"/>
            </a:br>
            <a:r>
              <a:rPr lang="en-US" dirty="0"/>
              <a:t>LIZED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4381500" y="1371600"/>
            <a:ext cx="7124700" cy="41148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85800" y="3429000"/>
            <a:ext cx="3467100" cy="20574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</p:spTree>
    <p:extLst>
      <p:ext uri="{BB962C8B-B14F-4D97-AF65-F5344CB8AC3E}">
        <p14:creationId xmlns:p14="http://schemas.microsoft.com/office/powerpoint/2010/main" val="37345149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-CHART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1"/>
          </p:nvPr>
        </p:nvSpPr>
        <p:spPr>
          <a:xfrm>
            <a:off x="685800" y="2057400"/>
            <a:ext cx="10820400" cy="3429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chart</a:t>
            </a:r>
          </a:p>
        </p:txBody>
      </p:sp>
    </p:spTree>
    <p:extLst>
      <p:ext uri="{BB962C8B-B14F-4D97-AF65-F5344CB8AC3E}">
        <p14:creationId xmlns:p14="http://schemas.microsoft.com/office/powerpoint/2010/main" val="16854359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-LEFT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85800" y="1382486"/>
            <a:ext cx="3467100" cy="1913709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</a:t>
            </a:r>
            <a:br>
              <a:rPr lang="uk-UA" dirty="0"/>
            </a:br>
            <a:r>
              <a:rPr lang="en-US" dirty="0"/>
              <a:t>BE CAPITA</a:t>
            </a:r>
            <a:br>
              <a:rPr lang="uk-UA" dirty="0"/>
            </a:br>
            <a:r>
              <a:rPr lang="en-US" dirty="0"/>
              <a:t>LIZED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85800" y="3429000"/>
            <a:ext cx="3467100" cy="20574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4381500" y="1371600"/>
            <a:ext cx="7124700" cy="41148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chart</a:t>
            </a:r>
          </a:p>
        </p:txBody>
      </p:sp>
    </p:spTree>
    <p:extLst>
      <p:ext uri="{BB962C8B-B14F-4D97-AF65-F5344CB8AC3E}">
        <p14:creationId xmlns:p14="http://schemas.microsoft.com/office/powerpoint/2010/main" val="40225396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 8"/>
          <p:cNvSpPr>
            <a:spLocks noGrp="1"/>
          </p:cNvSpPr>
          <p:nvPr>
            <p:ph type="body" sz="quarter" idx="10"/>
          </p:nvPr>
        </p:nvSpPr>
        <p:spPr>
          <a:xfrm>
            <a:off x="362858" y="1233493"/>
            <a:ext cx="11494709" cy="4535482"/>
          </a:xfrm>
        </p:spPr>
        <p:txBody>
          <a:bodyPr/>
          <a:lstStyle>
            <a:lvl1pPr marL="0" indent="0">
              <a:buClr>
                <a:schemeClr val="accent4"/>
              </a:buClr>
              <a:buFontTx/>
              <a:buNone/>
              <a:defRPr sz="2200"/>
            </a:lvl1pPr>
            <a:lvl2pPr marL="685734" indent="-228578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886" indent="-228578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40" indent="-228578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/>
            </a:lvl4pPr>
            <a:lvl5pPr>
              <a:defRPr sz="22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362859" y="343778"/>
            <a:ext cx="11565619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/>
              <a:t>Click to edit Master title style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4780585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i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62859" y="343778"/>
            <a:ext cx="11565619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/>
              <a:t>Click to edit Master title style</a:t>
            </a:r>
            <a:endParaRPr lang="uk-UA" dirty="0"/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0"/>
          </p:nvPr>
        </p:nvSpPr>
        <p:spPr>
          <a:xfrm>
            <a:off x="362858" y="1233489"/>
            <a:ext cx="11565617" cy="4391025"/>
          </a:xfrm>
        </p:spPr>
        <p:txBody>
          <a:bodyPr/>
          <a:lstStyle>
            <a:lvl1pPr marL="228578" indent="-228578">
              <a:buClr>
                <a:schemeClr val="bg2"/>
              </a:buClr>
              <a:buFont typeface="Arial"/>
              <a:buChar char="•"/>
              <a:defRPr sz="2200"/>
            </a:lvl1pPr>
            <a:lvl2pPr marL="685734" indent="-228578">
              <a:buClr>
                <a:schemeClr val="bg2"/>
              </a:buClr>
              <a:buFont typeface="Arial"/>
              <a:buChar char="•"/>
              <a:defRPr sz="2200" baseline="0"/>
            </a:lvl2pPr>
            <a:lvl3pPr marL="1142886" indent="-228578">
              <a:buClr>
                <a:schemeClr val="bg2"/>
              </a:buClr>
              <a:buFont typeface="Arial"/>
              <a:buChar char="•"/>
              <a:defRPr sz="2200"/>
            </a:lvl3pPr>
            <a:lvl4pPr marL="1600040" indent="-228578">
              <a:buClr>
                <a:schemeClr val="bg2"/>
              </a:buClr>
              <a:buSzPct val="80000"/>
              <a:buFont typeface="Arial"/>
              <a:buChar char="•"/>
              <a:defRPr sz="2200"/>
            </a:lvl4pPr>
            <a:lvl5pPr>
              <a:defRPr sz="2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490629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SLIDE-LIGHT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-208308" y="174928"/>
            <a:ext cx="12390783" cy="6683071"/>
          </a:xfrm>
          <a:prstGeom prst="rect">
            <a:avLst/>
          </a:prstGeom>
        </p:spPr>
        <p:txBody>
          <a:bodyPr anchor="t">
            <a:noAutofit/>
          </a:bodyPr>
          <a:lstStyle>
            <a:lvl1pPr>
              <a:lnSpc>
                <a:spcPts val="11000"/>
              </a:lnSpc>
              <a:defRPr sz="1500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</a:t>
            </a:r>
            <a:br>
              <a:rPr lang="uk-UA" dirty="0"/>
            </a:br>
            <a:r>
              <a:rPr lang="en-US" dirty="0"/>
              <a:t>TO</a:t>
            </a:r>
            <a:r>
              <a:rPr lang="uk-UA" dirty="0"/>
              <a:t> </a:t>
            </a:r>
            <a:r>
              <a:rPr lang="en-US" dirty="0"/>
              <a:t>BE</a:t>
            </a:r>
            <a:r>
              <a:rPr lang="uk-UA" dirty="0"/>
              <a:t> </a:t>
            </a:r>
            <a:r>
              <a:rPr lang="en-US" dirty="0"/>
              <a:t>CAPI</a:t>
            </a:r>
            <a:br>
              <a:rPr lang="uk-UA" dirty="0"/>
            </a:br>
            <a:r>
              <a:rPr lang="en-US" dirty="0"/>
              <a:t>TALIZED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5915025"/>
            <a:ext cx="3467100" cy="295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2000" baseline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by Speaker</a:t>
            </a:r>
          </a:p>
        </p:txBody>
      </p:sp>
    </p:spTree>
    <p:extLst>
      <p:ext uri="{BB962C8B-B14F-4D97-AF65-F5344CB8AC3E}">
        <p14:creationId xmlns:p14="http://schemas.microsoft.com/office/powerpoint/2010/main" val="424245765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SLIDE-LIGH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685801" y="685799"/>
            <a:ext cx="10820400" cy="4800601"/>
          </a:xfrm>
          <a:prstGeom prst="rect">
            <a:avLst/>
          </a:prstGeom>
        </p:spPr>
        <p:txBody>
          <a:bodyPr lIns="0" anchor="t">
            <a:noAutofit/>
          </a:bodyPr>
          <a:lstStyle>
            <a:lvl1pPr>
              <a:lnSpc>
                <a:spcPts val="11000"/>
              </a:lnSpc>
              <a:defRPr sz="1250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4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5915025"/>
            <a:ext cx="3467100" cy="295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2000" baseline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by Speaker</a:t>
            </a:r>
          </a:p>
        </p:txBody>
      </p:sp>
    </p:spTree>
    <p:extLst>
      <p:ext uri="{BB962C8B-B14F-4D97-AF65-F5344CB8AC3E}">
        <p14:creationId xmlns:p14="http://schemas.microsoft.com/office/powerpoint/2010/main" val="266775348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-ONE-COLUMN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108204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37189386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SLIDE-DARK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685801" y="685799"/>
            <a:ext cx="10820400" cy="4800601"/>
          </a:xfrm>
          <a:prstGeom prst="rect">
            <a:avLst/>
          </a:prstGeom>
        </p:spPr>
        <p:txBody>
          <a:bodyPr lIns="0" anchor="t">
            <a:noAutofit/>
          </a:bodyPr>
          <a:lstStyle>
            <a:lvl1pPr>
              <a:lnSpc>
                <a:spcPts val="11000"/>
              </a:lnSpc>
              <a:defRPr sz="1250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4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5915025"/>
            <a:ext cx="3467100" cy="295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2000" baseline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by Speaker</a:t>
            </a:r>
          </a:p>
        </p:txBody>
      </p:sp>
    </p:spTree>
    <p:extLst>
      <p:ext uri="{BB962C8B-B14F-4D97-AF65-F5344CB8AC3E}">
        <p14:creationId xmlns:p14="http://schemas.microsoft.com/office/powerpoint/2010/main" val="96648689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-TWO-COLUMNS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5174998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6330696" y="2057400"/>
            <a:ext cx="5175504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277016868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-THREE-COLUMNS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34671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4363212" y="2057400"/>
            <a:ext cx="3465576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8039100" y="2057400"/>
            <a:ext cx="34671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21419608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DESCRIPTION-SIDETEXT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381500" y="1382486"/>
            <a:ext cx="7124700" cy="4103914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85800" y="1382486"/>
            <a:ext cx="3467100" cy="1913709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</a:t>
            </a:r>
            <a:br>
              <a:rPr lang="uk-UA" dirty="0"/>
            </a:br>
            <a:r>
              <a:rPr lang="en-US" dirty="0"/>
              <a:t>BE CAPITA</a:t>
            </a:r>
            <a:br>
              <a:rPr lang="uk-UA" dirty="0"/>
            </a:br>
            <a:r>
              <a:rPr lang="en-US" dirty="0"/>
              <a:t>LIZED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685800" y="3429001"/>
            <a:ext cx="3467100" cy="20574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388689739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SIDETEXT-PROCESS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381500" y="1377043"/>
            <a:ext cx="7124700" cy="2051957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85800" y="1377043"/>
            <a:ext cx="3467100" cy="2051957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</a:t>
            </a:r>
            <a:br>
              <a:rPr lang="uk-UA" dirty="0"/>
            </a:br>
            <a:r>
              <a:rPr lang="en-US" dirty="0"/>
              <a:t>BE CAPITA</a:t>
            </a:r>
            <a:br>
              <a:rPr lang="uk-UA" dirty="0"/>
            </a:br>
            <a:r>
              <a:rPr lang="en-US" dirty="0"/>
              <a:t>LIZED</a:t>
            </a:r>
          </a:p>
        </p:txBody>
      </p:sp>
      <p:sp>
        <p:nvSpPr>
          <p:cNvPr id="4" name="Oval 3"/>
          <p:cNvSpPr/>
          <p:nvPr userDrawn="1"/>
        </p:nvSpPr>
        <p:spPr>
          <a:xfrm>
            <a:off x="917664" y="3638007"/>
            <a:ext cx="1598024" cy="159802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 userDrawn="1"/>
        </p:nvSpPr>
        <p:spPr>
          <a:xfrm>
            <a:off x="3113586" y="3638007"/>
            <a:ext cx="1598024" cy="159802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 userDrawn="1"/>
        </p:nvSpPr>
        <p:spPr>
          <a:xfrm>
            <a:off x="5309508" y="3638007"/>
            <a:ext cx="1598024" cy="159802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 userDrawn="1"/>
        </p:nvSpPr>
        <p:spPr>
          <a:xfrm>
            <a:off x="7505429" y="3638007"/>
            <a:ext cx="1598024" cy="159802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 userDrawn="1"/>
        </p:nvSpPr>
        <p:spPr>
          <a:xfrm>
            <a:off x="9701348" y="3638007"/>
            <a:ext cx="1598024" cy="159802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/>
          <p:cNvCxnSpPr/>
          <p:nvPr userDrawn="1"/>
        </p:nvCxnSpPr>
        <p:spPr>
          <a:xfrm>
            <a:off x="2700337" y="4437019"/>
            <a:ext cx="228600" cy="0"/>
          </a:xfrm>
          <a:prstGeom prst="straightConnector1">
            <a:avLst/>
          </a:prstGeom>
          <a:ln w="19050">
            <a:solidFill>
              <a:schemeClr val="bg1">
                <a:lumMod val="65000"/>
                <a:lumOff val="3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 userDrawn="1"/>
        </p:nvCxnSpPr>
        <p:spPr>
          <a:xfrm>
            <a:off x="4896259" y="4437019"/>
            <a:ext cx="228600" cy="0"/>
          </a:xfrm>
          <a:prstGeom prst="straightConnector1">
            <a:avLst/>
          </a:prstGeom>
          <a:ln w="19050">
            <a:solidFill>
              <a:schemeClr val="bg1">
                <a:lumMod val="65000"/>
                <a:lumOff val="3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 userDrawn="1"/>
        </p:nvCxnSpPr>
        <p:spPr>
          <a:xfrm>
            <a:off x="7092181" y="4437019"/>
            <a:ext cx="228600" cy="0"/>
          </a:xfrm>
          <a:prstGeom prst="straightConnector1">
            <a:avLst/>
          </a:prstGeom>
          <a:ln w="19050">
            <a:solidFill>
              <a:schemeClr val="bg1">
                <a:lumMod val="65000"/>
                <a:lumOff val="3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 userDrawn="1"/>
        </p:nvCxnSpPr>
        <p:spPr>
          <a:xfrm>
            <a:off x="9288101" y="4437019"/>
            <a:ext cx="228600" cy="0"/>
          </a:xfrm>
          <a:prstGeom prst="straightConnector1">
            <a:avLst/>
          </a:prstGeom>
          <a:ln w="19050">
            <a:solidFill>
              <a:schemeClr val="bg1">
                <a:lumMod val="65000"/>
                <a:lumOff val="3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1045028" y="4040777"/>
            <a:ext cx="1349829" cy="809897"/>
          </a:xfrm>
          <a:prstGeom prst="rect">
            <a:avLst/>
          </a:prstGeom>
        </p:spPr>
        <p:txBody>
          <a:bodyPr lIns="0"/>
          <a:lstStyle>
            <a:lvl1pPr marL="0" indent="0" algn="ctr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22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3247481" y="4040777"/>
            <a:ext cx="1349829" cy="809897"/>
          </a:xfrm>
          <a:prstGeom prst="rect">
            <a:avLst/>
          </a:prstGeom>
        </p:spPr>
        <p:txBody>
          <a:bodyPr lIns="0"/>
          <a:lstStyle>
            <a:lvl1pPr marL="0" indent="0" algn="ctr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23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5433605" y="4040777"/>
            <a:ext cx="1349829" cy="809897"/>
          </a:xfrm>
          <a:prstGeom prst="rect">
            <a:avLst/>
          </a:prstGeom>
        </p:spPr>
        <p:txBody>
          <a:bodyPr lIns="0"/>
          <a:lstStyle>
            <a:lvl1pPr marL="0" indent="0" algn="ctr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24" name="Text Placeholder 6"/>
          <p:cNvSpPr>
            <a:spLocks noGrp="1"/>
          </p:cNvSpPr>
          <p:nvPr>
            <p:ph type="body" sz="quarter" idx="16" hasCustomPrompt="1"/>
          </p:nvPr>
        </p:nvSpPr>
        <p:spPr>
          <a:xfrm>
            <a:off x="7639324" y="4040777"/>
            <a:ext cx="1349829" cy="809897"/>
          </a:xfrm>
          <a:prstGeom prst="rect">
            <a:avLst/>
          </a:prstGeom>
        </p:spPr>
        <p:txBody>
          <a:bodyPr lIns="0"/>
          <a:lstStyle>
            <a:lvl1pPr marL="0" indent="0" algn="ctr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25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9825445" y="4040777"/>
            <a:ext cx="1349829" cy="809897"/>
          </a:xfrm>
          <a:prstGeom prst="rect">
            <a:avLst/>
          </a:prstGeom>
        </p:spPr>
        <p:txBody>
          <a:bodyPr lIns="0"/>
          <a:lstStyle>
            <a:lvl1pPr marL="0" indent="0" algn="ctr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21" name="TextBox 20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38748766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TIMELINE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685800" y="205740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-28575" y="2743200"/>
            <a:ext cx="1225296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 userDrawn="1"/>
        </p:nvSpPr>
        <p:spPr>
          <a:xfrm>
            <a:off x="617220" y="2674620"/>
            <a:ext cx="137160" cy="13716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 userDrawn="1"/>
        </p:nvSpPr>
        <p:spPr>
          <a:xfrm>
            <a:off x="2827020" y="2674620"/>
            <a:ext cx="137160" cy="13716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 userDrawn="1"/>
        </p:nvSpPr>
        <p:spPr>
          <a:xfrm>
            <a:off x="5036820" y="2674620"/>
            <a:ext cx="137160" cy="13716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 userDrawn="1"/>
        </p:nvSpPr>
        <p:spPr>
          <a:xfrm>
            <a:off x="7246620" y="2674620"/>
            <a:ext cx="137160" cy="13716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 userDrawn="1"/>
        </p:nvSpPr>
        <p:spPr>
          <a:xfrm>
            <a:off x="9456420" y="2674620"/>
            <a:ext cx="137160" cy="13716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895600" y="205740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1" name="Text Placeholder 6"/>
          <p:cNvSpPr>
            <a:spLocks noGrp="1"/>
          </p:cNvSpPr>
          <p:nvPr>
            <p:ph type="body" sz="quarter" idx="19" hasCustomPrompt="1"/>
          </p:nvPr>
        </p:nvSpPr>
        <p:spPr>
          <a:xfrm>
            <a:off x="5114925" y="205740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2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7315200" y="205740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3" name="Text Placeholder 6"/>
          <p:cNvSpPr>
            <a:spLocks noGrp="1"/>
          </p:cNvSpPr>
          <p:nvPr>
            <p:ph type="body" sz="quarter" idx="21" hasCustomPrompt="1"/>
          </p:nvPr>
        </p:nvSpPr>
        <p:spPr>
          <a:xfrm>
            <a:off x="9534525" y="207645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4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85800" y="3076575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5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2895600" y="3076575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6" name="Text Placeholder 6"/>
          <p:cNvSpPr>
            <a:spLocks noGrp="1"/>
          </p:cNvSpPr>
          <p:nvPr>
            <p:ph type="body" sz="quarter" idx="23" hasCustomPrompt="1"/>
          </p:nvPr>
        </p:nvSpPr>
        <p:spPr>
          <a:xfrm>
            <a:off x="5114925" y="3076574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7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7315200" y="3076575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8" name="Text Placeholder 6"/>
          <p:cNvSpPr>
            <a:spLocks noGrp="1"/>
          </p:cNvSpPr>
          <p:nvPr>
            <p:ph type="body" sz="quarter" idx="25" hasCustomPrompt="1"/>
          </p:nvPr>
        </p:nvSpPr>
        <p:spPr>
          <a:xfrm>
            <a:off x="9515475" y="3076574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</p:spTree>
    <p:extLst>
      <p:ext uri="{BB962C8B-B14F-4D97-AF65-F5344CB8AC3E}">
        <p14:creationId xmlns:p14="http://schemas.microsoft.com/office/powerpoint/2010/main" val="112868998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-RIGHT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19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52959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6219825" y="2057400"/>
            <a:ext cx="5286375" cy="3429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2" name="TextBox 21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358427873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IDE-PHOTO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CLICK TO EDIT THE TITLE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2057400"/>
            <a:ext cx="12192000" cy="4800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228554643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-LEFT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210300" y="2743200"/>
            <a:ext cx="5295900" cy="27432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210300" y="1371601"/>
            <a:ext cx="5295900" cy="1371600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52959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55904670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CRIPTION-PHOTO-RIGHT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85800" y="1382486"/>
            <a:ext cx="3467100" cy="1913709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</a:t>
            </a:r>
            <a:br>
              <a:rPr lang="uk-UA" dirty="0"/>
            </a:br>
            <a:r>
              <a:rPr lang="en-US" dirty="0"/>
              <a:t>BE</a:t>
            </a:r>
            <a:r>
              <a:rPr lang="uk-UA" dirty="0"/>
              <a:t> С</a:t>
            </a:r>
            <a:r>
              <a:rPr lang="en-US" dirty="0"/>
              <a:t>APITA</a:t>
            </a:r>
            <a:br>
              <a:rPr lang="uk-UA" dirty="0"/>
            </a:br>
            <a:r>
              <a:rPr lang="en-US" dirty="0"/>
              <a:t>LIZED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4381500" y="1371600"/>
            <a:ext cx="7124700" cy="41148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85800" y="3429000"/>
            <a:ext cx="3467100" cy="20574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</p:spTree>
    <p:extLst>
      <p:ext uri="{BB962C8B-B14F-4D97-AF65-F5344CB8AC3E}">
        <p14:creationId xmlns:p14="http://schemas.microsoft.com/office/powerpoint/2010/main" val="17807099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-CHART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1"/>
          </p:nvPr>
        </p:nvSpPr>
        <p:spPr>
          <a:xfrm>
            <a:off x="685800" y="2057400"/>
            <a:ext cx="10820400" cy="3429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9921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-ONE-COLUMN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108204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225463762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-LEFT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85800" y="1382486"/>
            <a:ext cx="3467100" cy="1913709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</a:t>
            </a:r>
            <a:br>
              <a:rPr lang="uk-UA" dirty="0"/>
            </a:br>
            <a:r>
              <a:rPr lang="en-US" dirty="0"/>
              <a:t>BE CAPITA</a:t>
            </a:r>
            <a:br>
              <a:rPr lang="uk-UA" dirty="0"/>
            </a:br>
            <a:r>
              <a:rPr lang="en-US" dirty="0"/>
              <a:t>LIZED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85800" y="3429000"/>
            <a:ext cx="3467100" cy="20574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4381500" y="1371600"/>
            <a:ext cx="7124700" cy="41148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24278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 8"/>
          <p:cNvSpPr>
            <a:spLocks noGrp="1"/>
          </p:cNvSpPr>
          <p:nvPr>
            <p:ph type="body" sz="quarter" idx="10"/>
          </p:nvPr>
        </p:nvSpPr>
        <p:spPr>
          <a:xfrm>
            <a:off x="362858" y="1233493"/>
            <a:ext cx="11494709" cy="4535482"/>
          </a:xfrm>
        </p:spPr>
        <p:txBody>
          <a:bodyPr/>
          <a:lstStyle>
            <a:lvl1pPr marL="0" indent="0">
              <a:buClr>
                <a:schemeClr val="accent4"/>
              </a:buClr>
              <a:buFontTx/>
              <a:buNone/>
              <a:defRPr sz="2200"/>
            </a:lvl1pPr>
            <a:lvl2pPr marL="685734" indent="-228578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886" indent="-228578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40" indent="-228578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/>
            </a:lvl4pPr>
            <a:lvl5pPr>
              <a:defRPr sz="22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362859" y="343778"/>
            <a:ext cx="11565619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/>
              <a:t>Click to edit Master title style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40886061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i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62859" y="343778"/>
            <a:ext cx="11565619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/>
              <a:t>Click to edit Master title style</a:t>
            </a:r>
            <a:endParaRPr lang="uk-UA" dirty="0"/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0"/>
          </p:nvPr>
        </p:nvSpPr>
        <p:spPr>
          <a:xfrm>
            <a:off x="362858" y="1233489"/>
            <a:ext cx="11565617" cy="4391025"/>
          </a:xfrm>
        </p:spPr>
        <p:txBody>
          <a:bodyPr/>
          <a:lstStyle>
            <a:lvl1pPr marL="228578" indent="-228578">
              <a:buClr>
                <a:schemeClr val="bg2"/>
              </a:buClr>
              <a:buFont typeface="Arial"/>
              <a:buChar char="•"/>
              <a:defRPr sz="2200"/>
            </a:lvl1pPr>
            <a:lvl2pPr marL="685734" indent="-228578">
              <a:buClr>
                <a:schemeClr val="bg2"/>
              </a:buClr>
              <a:buFont typeface="Arial"/>
              <a:buChar char="•"/>
              <a:defRPr sz="2200" baseline="0"/>
            </a:lvl2pPr>
            <a:lvl3pPr marL="1142886" indent="-228578">
              <a:buClr>
                <a:schemeClr val="bg2"/>
              </a:buClr>
              <a:buFont typeface="Arial"/>
              <a:buChar char="•"/>
              <a:defRPr sz="2200"/>
            </a:lvl3pPr>
            <a:lvl4pPr marL="1600040" indent="-228578">
              <a:buClr>
                <a:schemeClr val="bg2"/>
              </a:buClr>
              <a:buSzPct val="80000"/>
              <a:buFont typeface="Arial"/>
              <a:buChar char="•"/>
              <a:defRPr sz="2200"/>
            </a:lvl4pPr>
            <a:lvl5pPr>
              <a:defRPr sz="2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46350434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ne Column Layout (w/ bulle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idx="1"/>
          </p:nvPr>
        </p:nvSpPr>
        <p:spPr>
          <a:xfrm>
            <a:off x="307200" y="1447801"/>
            <a:ext cx="10972800" cy="4525963"/>
          </a:xfrm>
          <a:prstGeom prst="rect">
            <a:avLst/>
          </a:prstGeom>
        </p:spPr>
        <p:txBody>
          <a:bodyPr rtlCol="0">
            <a:normAutofit/>
          </a:bodyPr>
          <a:lstStyle>
            <a:lvl1pPr marL="266700" indent="-266700">
              <a:defRPr baseline="0"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971550" indent="-171450">
              <a:buClr>
                <a:schemeClr val="tx1">
                  <a:lumMod val="65000"/>
                  <a:lumOff val="35000"/>
                </a:schemeClr>
              </a:buClr>
              <a:buFont typeface="Arial" panose="020B0604020202020204" pitchFamily="34" charset="0"/>
              <a:buChar char="•"/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>
              <a:buClr>
                <a:srgbClr val="017EB8"/>
              </a:buCl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>
              <a:buClr>
                <a:schemeClr val="tx1">
                  <a:lumMod val="50000"/>
                  <a:lumOff val="50000"/>
                </a:schemeClr>
              </a:buClr>
              <a:defRPr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7" name="Title 3"/>
          <p:cNvSpPr>
            <a:spLocks noGrp="1"/>
          </p:cNvSpPr>
          <p:nvPr>
            <p:ph type="title"/>
          </p:nvPr>
        </p:nvSpPr>
        <p:spPr>
          <a:xfrm>
            <a:off x="307200" y="0"/>
            <a:ext cx="10972800" cy="914400"/>
          </a:xfrm>
        </p:spPr>
        <p:txBody>
          <a:bodyPr/>
          <a:lstStyle>
            <a:lvl1pPr algn="l">
              <a:defRPr baseline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uk-UA" dirty="0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DAD26DAE-CEB6-4838-B348-3780174E865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9072033" y="6443663"/>
            <a:ext cx="2844800" cy="3603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>
              <a:defRPr/>
            </a:pPr>
            <a:fld id="{44499426-F32C-49EE-8436-0AA6AF0E293D}" type="slidenum">
              <a:rPr lang="uk-UA"/>
              <a:pPr>
                <a:defRPr/>
              </a:pPr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37060883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914400"/>
            <a:ext cx="11582400" cy="609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304800" y="1828800"/>
            <a:ext cx="11582400" cy="4724400"/>
          </a:xfrm>
        </p:spPr>
        <p:txBody>
          <a:bodyPr/>
          <a:lstStyle/>
          <a:p>
            <a:pPr lvl="0"/>
            <a:endParaRPr lang="uk-UA" noProof="0"/>
          </a:p>
        </p:txBody>
      </p:sp>
    </p:spTree>
    <p:extLst>
      <p:ext uri="{BB962C8B-B14F-4D97-AF65-F5344CB8AC3E}">
        <p14:creationId xmlns:p14="http://schemas.microsoft.com/office/powerpoint/2010/main" val="3164809040"/>
      </p:ext>
    </p:extLst>
  </p:cSld>
  <p:clrMapOvr>
    <a:masterClrMapping/>
  </p:clrMapOvr>
  <p:transition advTm="500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455441498"/>
      </p:ext>
    </p:extLst>
  </p:cSld>
  <p:clrMapOvr>
    <a:masterClrMapping/>
  </p:clrMapOvr>
  <p:transition advTm="500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-TWO-COLUMNS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5174998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6330696" y="2057400"/>
            <a:ext cx="5175504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19777268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-THREE-COLUMNS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34671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4363212" y="2057400"/>
            <a:ext cx="3465576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8039100" y="2057400"/>
            <a:ext cx="34671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26604433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DESCRIPTION-SIDETEXT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381500" y="1382486"/>
            <a:ext cx="7124700" cy="4103914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85800" y="1382486"/>
            <a:ext cx="3467100" cy="1913709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</a:t>
            </a:r>
            <a:br>
              <a:rPr lang="uk-UA" dirty="0"/>
            </a:br>
            <a:r>
              <a:rPr lang="en-US" dirty="0"/>
              <a:t>BE CAPITA</a:t>
            </a:r>
            <a:br>
              <a:rPr lang="uk-UA" dirty="0"/>
            </a:br>
            <a:r>
              <a:rPr lang="en-US" dirty="0"/>
              <a:t>LIZED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685800" y="3429001"/>
            <a:ext cx="3467100" cy="20574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26078818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SIDETEXT-PROCESS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381500" y="1377043"/>
            <a:ext cx="7124700" cy="2051957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85800" y="1377043"/>
            <a:ext cx="3467100" cy="2051957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</a:t>
            </a:r>
            <a:br>
              <a:rPr lang="uk-UA" dirty="0"/>
            </a:br>
            <a:r>
              <a:rPr lang="en-US" dirty="0"/>
              <a:t>BE CAPITA</a:t>
            </a:r>
            <a:br>
              <a:rPr lang="uk-UA" dirty="0"/>
            </a:br>
            <a:r>
              <a:rPr lang="en-US" dirty="0"/>
              <a:t>LIZED</a:t>
            </a:r>
          </a:p>
        </p:txBody>
      </p:sp>
      <p:sp>
        <p:nvSpPr>
          <p:cNvPr id="4" name="Oval 3"/>
          <p:cNvSpPr/>
          <p:nvPr userDrawn="1"/>
        </p:nvSpPr>
        <p:spPr>
          <a:xfrm>
            <a:off x="917664" y="3638007"/>
            <a:ext cx="1598024" cy="1598024"/>
          </a:xfrm>
          <a:prstGeom prst="ellipse">
            <a:avLst/>
          </a:prstGeom>
          <a:noFill/>
          <a:ln w="28575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 userDrawn="1"/>
        </p:nvSpPr>
        <p:spPr>
          <a:xfrm>
            <a:off x="3113586" y="3638007"/>
            <a:ext cx="1598024" cy="1598024"/>
          </a:xfrm>
          <a:prstGeom prst="ellipse">
            <a:avLst/>
          </a:prstGeom>
          <a:noFill/>
          <a:ln w="28575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 userDrawn="1"/>
        </p:nvSpPr>
        <p:spPr>
          <a:xfrm>
            <a:off x="5309508" y="3638007"/>
            <a:ext cx="1598024" cy="1598024"/>
          </a:xfrm>
          <a:prstGeom prst="ellipse">
            <a:avLst/>
          </a:prstGeom>
          <a:noFill/>
          <a:ln w="28575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 userDrawn="1"/>
        </p:nvSpPr>
        <p:spPr>
          <a:xfrm>
            <a:off x="7505429" y="3638007"/>
            <a:ext cx="1598024" cy="1598024"/>
          </a:xfrm>
          <a:prstGeom prst="ellipse">
            <a:avLst/>
          </a:prstGeom>
          <a:noFill/>
          <a:ln w="28575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 userDrawn="1"/>
        </p:nvSpPr>
        <p:spPr>
          <a:xfrm>
            <a:off x="9701348" y="3638007"/>
            <a:ext cx="1598024" cy="1598024"/>
          </a:xfrm>
          <a:prstGeom prst="ellipse">
            <a:avLst/>
          </a:prstGeom>
          <a:noFill/>
          <a:ln w="28575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/>
          <p:cNvCxnSpPr/>
          <p:nvPr userDrawn="1"/>
        </p:nvCxnSpPr>
        <p:spPr>
          <a:xfrm>
            <a:off x="2700337" y="4437019"/>
            <a:ext cx="228600" cy="0"/>
          </a:xfrm>
          <a:prstGeom prst="straightConnector1">
            <a:avLst/>
          </a:prstGeom>
          <a:ln w="19050">
            <a:solidFill>
              <a:schemeClr val="bg1">
                <a:lumMod val="65000"/>
                <a:lumOff val="3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 userDrawn="1"/>
        </p:nvCxnSpPr>
        <p:spPr>
          <a:xfrm>
            <a:off x="4896259" y="4437019"/>
            <a:ext cx="228600" cy="0"/>
          </a:xfrm>
          <a:prstGeom prst="straightConnector1">
            <a:avLst/>
          </a:prstGeom>
          <a:ln w="19050">
            <a:solidFill>
              <a:schemeClr val="bg1">
                <a:lumMod val="65000"/>
                <a:lumOff val="3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 userDrawn="1"/>
        </p:nvCxnSpPr>
        <p:spPr>
          <a:xfrm>
            <a:off x="7092181" y="4437019"/>
            <a:ext cx="228600" cy="0"/>
          </a:xfrm>
          <a:prstGeom prst="straightConnector1">
            <a:avLst/>
          </a:prstGeom>
          <a:ln w="19050">
            <a:solidFill>
              <a:schemeClr val="bg1">
                <a:lumMod val="65000"/>
                <a:lumOff val="3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 userDrawn="1"/>
        </p:nvCxnSpPr>
        <p:spPr>
          <a:xfrm>
            <a:off x="9288101" y="4437019"/>
            <a:ext cx="228600" cy="0"/>
          </a:xfrm>
          <a:prstGeom prst="straightConnector1">
            <a:avLst/>
          </a:prstGeom>
          <a:ln w="19050">
            <a:solidFill>
              <a:schemeClr val="bg1">
                <a:lumMod val="65000"/>
                <a:lumOff val="3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1045028" y="4040777"/>
            <a:ext cx="1349829" cy="809897"/>
          </a:xfrm>
          <a:prstGeom prst="rect">
            <a:avLst/>
          </a:prstGeom>
        </p:spPr>
        <p:txBody>
          <a:bodyPr lIns="0"/>
          <a:lstStyle>
            <a:lvl1pPr marL="0" indent="0" algn="ctr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22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3247481" y="4040777"/>
            <a:ext cx="1349829" cy="809897"/>
          </a:xfrm>
          <a:prstGeom prst="rect">
            <a:avLst/>
          </a:prstGeom>
        </p:spPr>
        <p:txBody>
          <a:bodyPr lIns="0"/>
          <a:lstStyle>
            <a:lvl1pPr marL="0" indent="0" algn="ctr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23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5433605" y="4040777"/>
            <a:ext cx="1349829" cy="809897"/>
          </a:xfrm>
          <a:prstGeom prst="rect">
            <a:avLst/>
          </a:prstGeom>
        </p:spPr>
        <p:txBody>
          <a:bodyPr lIns="0"/>
          <a:lstStyle>
            <a:lvl1pPr marL="0" indent="0" algn="ctr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24" name="Text Placeholder 6"/>
          <p:cNvSpPr>
            <a:spLocks noGrp="1"/>
          </p:cNvSpPr>
          <p:nvPr>
            <p:ph type="body" sz="quarter" idx="16" hasCustomPrompt="1"/>
          </p:nvPr>
        </p:nvSpPr>
        <p:spPr>
          <a:xfrm>
            <a:off x="7639324" y="4040777"/>
            <a:ext cx="1349829" cy="809897"/>
          </a:xfrm>
          <a:prstGeom prst="rect">
            <a:avLst/>
          </a:prstGeom>
        </p:spPr>
        <p:txBody>
          <a:bodyPr lIns="0"/>
          <a:lstStyle>
            <a:lvl1pPr marL="0" indent="0" algn="ctr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25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9825445" y="4040777"/>
            <a:ext cx="1349829" cy="809897"/>
          </a:xfrm>
          <a:prstGeom prst="rect">
            <a:avLst/>
          </a:prstGeom>
        </p:spPr>
        <p:txBody>
          <a:bodyPr lIns="0"/>
          <a:lstStyle>
            <a:lvl1pPr marL="0" indent="0" algn="ctr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26" name="TextBox 25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25623639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TIMELINE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685800" y="205740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-28575" y="2743200"/>
            <a:ext cx="12252960" cy="0"/>
          </a:xfrm>
          <a:prstGeom prst="line">
            <a:avLst/>
          </a:prstGeom>
          <a:ln w="19050"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 userDrawn="1"/>
        </p:nvSpPr>
        <p:spPr>
          <a:xfrm>
            <a:off x="617220" y="2674620"/>
            <a:ext cx="137160" cy="137160"/>
          </a:xfrm>
          <a:prstGeom prst="ellipse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 userDrawn="1"/>
        </p:nvSpPr>
        <p:spPr>
          <a:xfrm>
            <a:off x="2827020" y="2674620"/>
            <a:ext cx="137160" cy="137160"/>
          </a:xfrm>
          <a:prstGeom prst="ellipse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 userDrawn="1"/>
        </p:nvSpPr>
        <p:spPr>
          <a:xfrm>
            <a:off x="5036820" y="2674620"/>
            <a:ext cx="137160" cy="137160"/>
          </a:xfrm>
          <a:prstGeom prst="ellipse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 userDrawn="1"/>
        </p:nvSpPr>
        <p:spPr>
          <a:xfrm>
            <a:off x="7246620" y="2674620"/>
            <a:ext cx="137160" cy="137160"/>
          </a:xfrm>
          <a:prstGeom prst="ellipse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 userDrawn="1"/>
        </p:nvSpPr>
        <p:spPr>
          <a:xfrm>
            <a:off x="9456420" y="2674620"/>
            <a:ext cx="137160" cy="137160"/>
          </a:xfrm>
          <a:prstGeom prst="ellipse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895600" y="205740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1" name="Text Placeholder 6"/>
          <p:cNvSpPr>
            <a:spLocks noGrp="1"/>
          </p:cNvSpPr>
          <p:nvPr>
            <p:ph type="body" sz="quarter" idx="19" hasCustomPrompt="1"/>
          </p:nvPr>
        </p:nvSpPr>
        <p:spPr>
          <a:xfrm>
            <a:off x="5114925" y="205740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2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7315200" y="205740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3" name="Text Placeholder 6"/>
          <p:cNvSpPr>
            <a:spLocks noGrp="1"/>
          </p:cNvSpPr>
          <p:nvPr>
            <p:ph type="body" sz="quarter" idx="21" hasCustomPrompt="1"/>
          </p:nvPr>
        </p:nvSpPr>
        <p:spPr>
          <a:xfrm>
            <a:off x="9534525" y="207645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4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85800" y="3076575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5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2895600" y="3076575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6" name="Text Placeholder 6"/>
          <p:cNvSpPr>
            <a:spLocks noGrp="1"/>
          </p:cNvSpPr>
          <p:nvPr>
            <p:ph type="body" sz="quarter" idx="23" hasCustomPrompt="1"/>
          </p:nvPr>
        </p:nvSpPr>
        <p:spPr>
          <a:xfrm>
            <a:off x="5114925" y="3076574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7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7315200" y="3076575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8" name="Text Placeholder 6"/>
          <p:cNvSpPr>
            <a:spLocks noGrp="1"/>
          </p:cNvSpPr>
          <p:nvPr>
            <p:ph type="body" sz="quarter" idx="25" hasCustomPrompt="1"/>
          </p:nvPr>
        </p:nvSpPr>
        <p:spPr>
          <a:xfrm>
            <a:off x="9515475" y="3076574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9" name="TextBox 38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9862825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-RIGHT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19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52959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6219825" y="2057400"/>
            <a:ext cx="5286375" cy="3429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2" name="TextBox 21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35337679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9.xml"/><Relationship Id="rId18" Type="http://schemas.openxmlformats.org/officeDocument/2006/relationships/slideLayout" Target="../slideLayouts/slideLayout34.xml"/><Relationship Id="rId3" Type="http://schemas.openxmlformats.org/officeDocument/2006/relationships/slideLayout" Target="../slideLayouts/slideLayout19.xml"/><Relationship Id="rId21" Type="http://schemas.openxmlformats.org/officeDocument/2006/relationships/image" Target="../media/image3.emf"/><Relationship Id="rId7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8.xml"/><Relationship Id="rId17" Type="http://schemas.openxmlformats.org/officeDocument/2006/relationships/slideLayout" Target="../slideLayouts/slideLayout33.xml"/><Relationship Id="rId2" Type="http://schemas.openxmlformats.org/officeDocument/2006/relationships/slideLayout" Target="../slideLayouts/slideLayout18.xml"/><Relationship Id="rId16" Type="http://schemas.openxmlformats.org/officeDocument/2006/relationships/slideLayout" Target="../slideLayouts/slideLayout32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26.xml"/><Relationship Id="rId19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8"/>
          <a:stretch>
            <a:fillRect/>
          </a:stretch>
        </p:blipFill>
        <p:spPr>
          <a:xfrm>
            <a:off x="9959145" y="5906728"/>
            <a:ext cx="1547055" cy="26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7385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74" r:id="rId2"/>
    <p:sldLayoutId id="2147483652" r:id="rId3"/>
    <p:sldLayoutId id="2147483654" r:id="rId4"/>
    <p:sldLayoutId id="2147483657" r:id="rId5"/>
    <p:sldLayoutId id="2147483661" r:id="rId6"/>
    <p:sldLayoutId id="2147483663" r:id="rId7"/>
    <p:sldLayoutId id="2147483665" r:id="rId8"/>
    <p:sldLayoutId id="2147483667" r:id="rId9"/>
    <p:sldLayoutId id="2147483670" r:id="rId10"/>
    <p:sldLayoutId id="2147483669" r:id="rId11"/>
    <p:sldLayoutId id="2147483671" r:id="rId12"/>
    <p:sldLayoutId id="2147483672" r:id="rId13"/>
    <p:sldLayoutId id="2147483673" r:id="rId14"/>
    <p:sldLayoutId id="2147483689" r:id="rId15"/>
    <p:sldLayoutId id="2147483691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432" userDrawn="1">
          <p15:clr>
            <a:srgbClr val="F26B43"/>
          </p15:clr>
        </p15:guide>
        <p15:guide id="4" pos="7248" userDrawn="1">
          <p15:clr>
            <a:srgbClr val="F26B43"/>
          </p15:clr>
        </p15:guide>
        <p15:guide id="5" orient="horz" pos="432" userDrawn="1">
          <p15:clr>
            <a:srgbClr val="F26B43"/>
          </p15:clr>
        </p15:guide>
        <p15:guide id="6" orient="horz" pos="864" userDrawn="1">
          <p15:clr>
            <a:srgbClr val="F26B43"/>
          </p15:clr>
        </p15:guide>
        <p15:guide id="7" orient="horz" pos="3456" userDrawn="1">
          <p15:clr>
            <a:srgbClr val="F26B43"/>
          </p15:clr>
        </p15:guide>
        <p15:guide id="8" orient="horz" pos="3888" userDrawn="1">
          <p15:clr>
            <a:srgbClr val="F26B43"/>
          </p15:clr>
        </p15:guide>
        <p15:guide id="9" pos="1680" userDrawn="1">
          <p15:clr>
            <a:srgbClr val="F26B43"/>
          </p15:clr>
        </p15:guide>
        <p15:guide id="10" pos="1824" userDrawn="1">
          <p15:clr>
            <a:srgbClr val="F26B43"/>
          </p15:clr>
        </p15:guide>
        <p15:guide id="11" pos="2616" userDrawn="1">
          <p15:clr>
            <a:srgbClr val="F26B43"/>
          </p15:clr>
        </p15:guide>
        <p15:guide id="12" pos="3072" userDrawn="1">
          <p15:clr>
            <a:srgbClr val="F26B43"/>
          </p15:clr>
        </p15:guide>
        <p15:guide id="13" pos="2760" userDrawn="1">
          <p15:clr>
            <a:srgbClr val="F26B43"/>
          </p15:clr>
        </p15:guide>
        <p15:guide id="14" pos="3216" userDrawn="1">
          <p15:clr>
            <a:srgbClr val="F26B43"/>
          </p15:clr>
        </p15:guide>
        <p15:guide id="15" pos="4464" userDrawn="1">
          <p15:clr>
            <a:srgbClr val="F26B43"/>
          </p15:clr>
        </p15:guide>
        <p15:guide id="16" pos="4608" userDrawn="1">
          <p15:clr>
            <a:srgbClr val="F26B43"/>
          </p15:clr>
        </p15:guide>
        <p15:guide id="17" pos="4920" userDrawn="1">
          <p15:clr>
            <a:srgbClr val="F26B43"/>
          </p15:clr>
        </p15:guide>
        <p15:guide id="18" pos="5064" userDrawn="1">
          <p15:clr>
            <a:srgbClr val="F26B43"/>
          </p15:clr>
        </p15:guide>
        <p15:guide id="19" pos="5856" userDrawn="1">
          <p15:clr>
            <a:srgbClr val="F26B43"/>
          </p15:clr>
        </p15:guide>
        <p15:guide id="20" pos="6000" userDrawn="1">
          <p15:clr>
            <a:srgbClr val="F26B43"/>
          </p15:clr>
        </p15:guide>
        <p15:guide id="21" orient="horz" pos="1296" userDrawn="1">
          <p15:clr>
            <a:srgbClr val="F26B43"/>
          </p15:clr>
        </p15:guide>
        <p15:guide id="22" orient="horz" pos="1728" userDrawn="1">
          <p15:clr>
            <a:srgbClr val="F26B43"/>
          </p15:clr>
        </p15:guide>
        <p15:guide id="23" pos="3768" userDrawn="1">
          <p15:clr>
            <a:srgbClr val="F26B43"/>
          </p15:clr>
        </p15:guide>
        <p15:guide id="24" pos="3912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1"/>
          <a:stretch>
            <a:fillRect/>
          </a:stretch>
        </p:blipFill>
        <p:spPr>
          <a:xfrm>
            <a:off x="9959145" y="5906728"/>
            <a:ext cx="1547053" cy="26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37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64" r:id="rId7"/>
    <p:sldLayoutId id="2147483666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  <p:sldLayoutId id="2147483690" r:id="rId15"/>
    <p:sldLayoutId id="2147483692" r:id="rId16"/>
    <p:sldLayoutId id="2147483693" r:id="rId17"/>
    <p:sldLayoutId id="2147483694" r:id="rId18"/>
    <p:sldLayoutId id="2147483695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jsref/dom_obj_event.asp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s://auth0.com/blog/four-types-of-leaks-in-your-javascript-code-and-how-to-get-rid-of-them/" TargetMode="External"/><Relationship Id="rId1" Type="http://schemas.openxmlformats.org/officeDocument/2006/relationships/slideLayout" Target="../slideLayouts/slideLayout3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85561"/>
            <a:ext cx="12182475" cy="6683071"/>
          </a:xfrm>
        </p:spPr>
        <p:txBody>
          <a:bodyPr/>
          <a:lstStyle/>
          <a:p>
            <a:r>
              <a:rPr lang="en-US" sz="12000" dirty="0"/>
              <a:t>BOM. </a:t>
            </a:r>
            <a:br>
              <a:rPr lang="en-US" sz="12000" dirty="0"/>
            </a:br>
            <a:r>
              <a:rPr lang="en-US" sz="12000" dirty="0"/>
              <a:t>Events</a:t>
            </a:r>
            <a:br>
              <a:rPr lang="en-US" sz="12000" dirty="0"/>
            </a:br>
            <a:endParaRPr lang="en-US" sz="12000" dirty="0">
              <a:solidFill>
                <a:srgbClr val="FF0000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79475" y="5946923"/>
            <a:ext cx="3467100" cy="295275"/>
          </a:xfrm>
        </p:spPr>
        <p:txBody>
          <a:bodyPr/>
          <a:lstStyle/>
          <a:p>
            <a:r>
              <a:rPr lang="en-US" dirty="0" err="1"/>
              <a:t>Ivaniuk</a:t>
            </a:r>
            <a:r>
              <a:rPr lang="en-US" dirty="0"/>
              <a:t> </a:t>
            </a:r>
            <a:r>
              <a:rPr lang="en-US" dirty="0" err="1"/>
              <a:t>Oleh</a:t>
            </a:r>
            <a:endParaRPr lang="en-US" dirty="0"/>
          </a:p>
          <a:p>
            <a:r>
              <a:rPr lang="en-US" dirty="0"/>
              <a:t>11.2019</a:t>
            </a:r>
          </a:p>
        </p:txBody>
      </p:sp>
    </p:spTree>
    <p:extLst>
      <p:ext uri="{BB962C8B-B14F-4D97-AF65-F5344CB8AC3E}">
        <p14:creationId xmlns:p14="http://schemas.microsoft.com/office/powerpoint/2010/main" val="15527564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12643" y="1105896"/>
            <a:ext cx="11695821" cy="5635145"/>
          </a:xfrm>
        </p:spPr>
        <p:txBody>
          <a:bodyPr rtlCol="0">
            <a:noAutofit/>
          </a:bodyPr>
          <a:lstStyle/>
          <a:p>
            <a:pPr algn="just"/>
            <a:r>
              <a:rPr lang="en-US" dirty="0">
                <a:cs typeface="Arial" panose="020B0604020202020204" pitchFamily="34" charset="0"/>
              </a:rPr>
              <a:t>The </a:t>
            </a:r>
            <a:r>
              <a:rPr lang="en-US" b="1" dirty="0">
                <a:solidFill>
                  <a:srgbClr val="7030A0"/>
                </a:solidFill>
                <a:cs typeface="Arial" panose="020B0604020202020204" pitchFamily="34" charset="0"/>
              </a:rPr>
              <a:t>location object </a:t>
            </a:r>
            <a:r>
              <a:rPr lang="en-US" dirty="0">
                <a:cs typeface="Arial" panose="020B0604020202020204" pitchFamily="34" charset="0"/>
              </a:rPr>
              <a:t>also provides a number of methods that you can use </a:t>
            </a:r>
            <a:r>
              <a:rPr lang="en-US" b="1" dirty="0">
                <a:solidFill>
                  <a:srgbClr val="7030A0"/>
                </a:solidFill>
                <a:cs typeface="Arial" panose="020B0604020202020204" pitchFamily="34" charset="0"/>
              </a:rPr>
              <a:t>to control the query</a:t>
            </a:r>
            <a:r>
              <a:rPr lang="ru-RU" dirty="0">
                <a:cs typeface="Arial" panose="020B0604020202020204" pitchFamily="34" charset="0"/>
              </a:rPr>
              <a:t>:</a:t>
            </a:r>
          </a:p>
          <a:p>
            <a:pPr marL="342900" indent="-342900" algn="just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ru-RU" b="1" dirty="0" err="1">
                <a:solidFill>
                  <a:srgbClr val="7030A0"/>
                </a:solidFill>
                <a:cs typeface="Arial" panose="020B0604020202020204" pitchFamily="34" charset="0"/>
              </a:rPr>
              <a:t>location</a:t>
            </a:r>
            <a:r>
              <a:rPr lang="en-US" b="1" dirty="0">
                <a:solidFill>
                  <a:srgbClr val="7030A0"/>
                </a:solidFill>
                <a:cs typeface="Arial" panose="020B0604020202020204" pitchFamily="34" charset="0"/>
              </a:rPr>
              <a:t>.</a:t>
            </a:r>
            <a:r>
              <a:rPr lang="ru-RU" b="1" dirty="0" err="1">
                <a:solidFill>
                  <a:srgbClr val="7030A0"/>
                </a:solidFill>
                <a:cs typeface="Arial" panose="020B0604020202020204" pitchFamily="34" charset="0"/>
              </a:rPr>
              <a:t>assign</a:t>
            </a:r>
            <a:r>
              <a:rPr lang="ru-RU" b="1" dirty="0">
                <a:solidFill>
                  <a:srgbClr val="7030A0"/>
                </a:solidFill>
                <a:cs typeface="Arial" panose="020B0604020202020204" pitchFamily="34" charset="0"/>
              </a:rPr>
              <a:t>(</a:t>
            </a:r>
            <a:r>
              <a:rPr lang="en-US" dirty="0" err="1">
                <a:solidFill>
                  <a:srgbClr val="7030A0"/>
                </a:solidFill>
              </a:rPr>
              <a:t>url</a:t>
            </a:r>
            <a:r>
              <a:rPr lang="ru-RU" b="1" dirty="0">
                <a:solidFill>
                  <a:srgbClr val="7030A0"/>
                </a:solidFill>
                <a:cs typeface="Arial" panose="020B0604020202020204" pitchFamily="34" charset="0"/>
              </a:rPr>
              <a:t>)</a:t>
            </a:r>
            <a:r>
              <a:rPr lang="ru-RU" dirty="0">
                <a:cs typeface="Arial" panose="020B0604020202020204" pitchFamily="34" charset="0"/>
              </a:rPr>
              <a:t> – </a:t>
            </a:r>
            <a:r>
              <a:rPr lang="en-US" dirty="0">
                <a:cs typeface="Arial" panose="020B0604020202020204" pitchFamily="34" charset="0"/>
              </a:rPr>
              <a:t>loading resource</a:t>
            </a:r>
            <a:endParaRPr lang="ru-RU" dirty="0">
              <a:cs typeface="Arial" panose="020B0604020202020204" pitchFamily="34" charset="0"/>
            </a:endParaRPr>
          </a:p>
          <a:p>
            <a:pPr marL="342900" indent="-342900" algn="just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ru-RU" b="1" dirty="0" err="1">
                <a:solidFill>
                  <a:srgbClr val="7030A0"/>
                </a:solidFill>
                <a:cs typeface="Arial" panose="020B0604020202020204" pitchFamily="34" charset="0"/>
              </a:rPr>
              <a:t>location</a:t>
            </a:r>
            <a:r>
              <a:rPr lang="en-US" b="1" dirty="0">
                <a:solidFill>
                  <a:srgbClr val="7030A0"/>
                </a:solidFill>
                <a:cs typeface="Arial" panose="020B0604020202020204" pitchFamily="34" charset="0"/>
              </a:rPr>
              <a:t>.</a:t>
            </a:r>
            <a:r>
              <a:rPr lang="ru-RU" b="1" dirty="0" err="1">
                <a:solidFill>
                  <a:srgbClr val="7030A0"/>
                </a:solidFill>
                <a:cs typeface="Arial" panose="020B0604020202020204" pitchFamily="34" charset="0"/>
              </a:rPr>
              <a:t>replace</a:t>
            </a:r>
            <a:r>
              <a:rPr lang="ru-RU" b="1" dirty="0">
                <a:solidFill>
                  <a:srgbClr val="7030A0"/>
                </a:solidFill>
                <a:cs typeface="Arial" panose="020B0604020202020204" pitchFamily="34" charset="0"/>
              </a:rPr>
              <a:t>(</a:t>
            </a:r>
            <a:r>
              <a:rPr lang="en-US" dirty="0" err="1">
                <a:solidFill>
                  <a:srgbClr val="7030A0"/>
                </a:solidFill>
              </a:rPr>
              <a:t>url</a:t>
            </a:r>
            <a:r>
              <a:rPr lang="ru-RU" b="1" dirty="0">
                <a:solidFill>
                  <a:srgbClr val="7030A0"/>
                </a:solidFill>
                <a:cs typeface="Arial" panose="020B0604020202020204" pitchFamily="34" charset="0"/>
              </a:rPr>
              <a:t>)</a:t>
            </a:r>
            <a:r>
              <a:rPr lang="ru-RU" dirty="0">
                <a:solidFill>
                  <a:srgbClr val="7030A0"/>
                </a:solidFill>
                <a:cs typeface="Arial" panose="020B0604020202020204" pitchFamily="34" charset="0"/>
              </a:rPr>
              <a:t> </a:t>
            </a:r>
            <a:r>
              <a:rPr lang="ru-RU" dirty="0">
                <a:cs typeface="Arial" panose="020B0604020202020204" pitchFamily="34" charset="0"/>
              </a:rPr>
              <a:t>– </a:t>
            </a:r>
            <a:r>
              <a:rPr lang="en-US" dirty="0">
                <a:cs typeface="Arial" panose="020B0604020202020204" pitchFamily="34" charset="0"/>
              </a:rPr>
              <a:t>replaces the current web page with another resource. Unlike assign(), the replace() method does not save the previous Web page in the history transition history stack</a:t>
            </a:r>
            <a:endParaRPr lang="ru-RU" dirty="0">
              <a:cs typeface="Arial" panose="020B0604020202020204" pitchFamily="34" charset="0"/>
            </a:endParaRPr>
          </a:p>
          <a:p>
            <a:pPr marL="342900" indent="-342900" algn="just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ru-RU" b="1" dirty="0" err="1">
                <a:solidFill>
                  <a:srgbClr val="7030A0"/>
                </a:solidFill>
                <a:cs typeface="Arial" panose="020B0604020202020204" pitchFamily="34" charset="0"/>
              </a:rPr>
              <a:t>location</a:t>
            </a:r>
            <a:r>
              <a:rPr lang="en-US" b="1" dirty="0">
                <a:solidFill>
                  <a:srgbClr val="7030A0"/>
                </a:solidFill>
                <a:cs typeface="Arial" panose="020B0604020202020204" pitchFamily="34" charset="0"/>
              </a:rPr>
              <a:t>.</a:t>
            </a:r>
            <a:r>
              <a:rPr lang="ru-RU" b="1" dirty="0" err="1">
                <a:solidFill>
                  <a:srgbClr val="7030A0"/>
                </a:solidFill>
                <a:cs typeface="Arial" panose="020B0604020202020204" pitchFamily="34" charset="0"/>
              </a:rPr>
              <a:t>reload</a:t>
            </a:r>
            <a:r>
              <a:rPr lang="ru-RU" b="1" dirty="0">
                <a:solidFill>
                  <a:srgbClr val="7030A0"/>
                </a:solidFill>
                <a:cs typeface="Arial" panose="020B0604020202020204" pitchFamily="34" charset="0"/>
              </a:rPr>
              <a:t>()</a:t>
            </a:r>
            <a:r>
              <a:rPr lang="ru-RU" dirty="0">
                <a:solidFill>
                  <a:srgbClr val="7030A0"/>
                </a:solidFill>
                <a:cs typeface="Arial" panose="020B0604020202020204" pitchFamily="34" charset="0"/>
              </a:rPr>
              <a:t> </a:t>
            </a:r>
            <a:r>
              <a:rPr lang="ru-RU" dirty="0">
                <a:cs typeface="Arial" panose="020B0604020202020204" pitchFamily="34" charset="0"/>
              </a:rPr>
              <a:t>– </a:t>
            </a:r>
            <a:r>
              <a:rPr lang="en-US" dirty="0">
                <a:cs typeface="Arial" panose="020B0604020202020204" pitchFamily="34" charset="0"/>
              </a:rPr>
              <a:t>reloads the current web page therefore, it will be impossible to return to it</a:t>
            </a:r>
          </a:p>
          <a:p>
            <a:pPr marL="342900" indent="-342900" algn="just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ru-RU" b="1" dirty="0" err="1">
                <a:solidFill>
                  <a:srgbClr val="7030A0"/>
                </a:solidFill>
                <a:cs typeface="Arial" panose="020B0604020202020204" pitchFamily="34" charset="0"/>
              </a:rPr>
              <a:t>location</a:t>
            </a:r>
            <a:r>
              <a:rPr lang="en-US" b="1" dirty="0">
                <a:solidFill>
                  <a:srgbClr val="7030A0"/>
                </a:solidFill>
                <a:cs typeface="Arial" panose="020B0604020202020204" pitchFamily="34" charset="0"/>
              </a:rPr>
              <a:t>.</a:t>
            </a:r>
            <a:r>
              <a:rPr lang="en-US" b="1" dirty="0" err="1">
                <a:solidFill>
                  <a:srgbClr val="7030A0"/>
                </a:solidFill>
              </a:rPr>
              <a:t>resolveURL</a:t>
            </a:r>
            <a:r>
              <a:rPr lang="en-US" dirty="0">
                <a:solidFill>
                  <a:srgbClr val="7030A0"/>
                </a:solidFill>
              </a:rPr>
              <a:t>(</a:t>
            </a:r>
            <a:r>
              <a:rPr lang="en-US" dirty="0" err="1">
                <a:solidFill>
                  <a:srgbClr val="7030A0"/>
                </a:solidFill>
              </a:rPr>
              <a:t>url</a:t>
            </a:r>
            <a:r>
              <a:rPr lang="en-US" dirty="0">
                <a:solidFill>
                  <a:srgbClr val="7030A0"/>
                </a:solidFill>
              </a:rPr>
              <a:t>)</a:t>
            </a:r>
            <a:r>
              <a:rPr lang="uk-UA" dirty="0"/>
              <a:t> - </a:t>
            </a:r>
            <a:r>
              <a:rPr lang="en-US" dirty="0"/>
              <a:t>to resolve the current URL to the specified one</a:t>
            </a:r>
            <a:r>
              <a:rPr lang="en-US" i="1" dirty="0"/>
              <a:t>.</a:t>
            </a:r>
            <a:endParaRPr lang="ru-RU" dirty="0">
              <a:cs typeface="Arial" panose="020B0604020202020204" pitchFamily="34" charset="0"/>
            </a:endParaRPr>
          </a:p>
          <a:p>
            <a:pPr algn="just"/>
            <a:endParaRPr lang="ru-RU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900" dirty="0">
                <a:latin typeface="Consolas" pitchFamily="49" charset="0"/>
                <a:cs typeface="Consolas" pitchFamily="49" charset="0"/>
              </a:rPr>
              <a:t>&lt;</a:t>
            </a:r>
            <a:r>
              <a:rPr lang="en-US" sz="19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script</a:t>
            </a:r>
            <a:r>
              <a:rPr lang="en-US" sz="1900" dirty="0">
                <a:latin typeface="Consolas" pitchFamily="49" charset="0"/>
                <a:cs typeface="Consolas" pitchFamily="49" charset="0"/>
              </a:rPr>
              <a:t>&gt;</a:t>
            </a:r>
          </a:p>
          <a:p>
            <a:r>
              <a:rPr lang="uk-UA" sz="1900" dirty="0">
                <a:latin typeface="Consolas" pitchFamily="49" charset="0"/>
                <a:cs typeface="Consolas" pitchFamily="49" charset="0"/>
              </a:rPr>
              <a:t>   </a:t>
            </a:r>
            <a:r>
              <a:rPr lang="en-US" sz="1900" dirty="0" err="1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location.reload</a:t>
            </a:r>
            <a:r>
              <a:rPr lang="en-US" sz="1900" dirty="0">
                <a:latin typeface="Consolas" pitchFamily="49" charset="0"/>
                <a:cs typeface="Consolas" pitchFamily="49" charset="0"/>
              </a:rPr>
              <a:t>();       // reload from the browser's cache</a:t>
            </a:r>
          </a:p>
          <a:p>
            <a:r>
              <a:rPr lang="uk-UA" sz="1900" dirty="0">
                <a:latin typeface="Consolas" pitchFamily="49" charset="0"/>
                <a:cs typeface="Consolas" pitchFamily="49" charset="0"/>
              </a:rPr>
              <a:t>   </a:t>
            </a:r>
            <a:r>
              <a:rPr lang="en-US" sz="1900" dirty="0" err="1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location.reload</a:t>
            </a:r>
            <a:r>
              <a:rPr lang="en-US" sz="1900" dirty="0">
                <a:latin typeface="Consolas" pitchFamily="49" charset="0"/>
                <a:cs typeface="Consolas" pitchFamily="49" charset="0"/>
              </a:rPr>
              <a:t>(true);   //reload from the server</a:t>
            </a:r>
          </a:p>
          <a:p>
            <a:r>
              <a:rPr lang="uk-UA" sz="1900" dirty="0">
                <a:latin typeface="Consolas" pitchFamily="49" charset="0"/>
                <a:cs typeface="Consolas" pitchFamily="49" charset="0"/>
              </a:rPr>
              <a:t>   </a:t>
            </a:r>
            <a:r>
              <a:rPr lang="en-US" sz="1900" dirty="0" err="1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location.reload</a:t>
            </a:r>
            <a:r>
              <a:rPr lang="en-US" sz="1900" dirty="0">
                <a:latin typeface="Consolas" pitchFamily="49" charset="0"/>
                <a:cs typeface="Consolas" pitchFamily="49" charset="0"/>
              </a:rPr>
              <a:t>(false);  // reload from the browser's cache. default value is false</a:t>
            </a:r>
          </a:p>
          <a:p>
            <a:r>
              <a:rPr lang="en-US" sz="1900" dirty="0">
                <a:latin typeface="Consolas" pitchFamily="49" charset="0"/>
                <a:cs typeface="Consolas" pitchFamily="49" charset="0"/>
              </a:rPr>
              <a:t>&lt;/</a:t>
            </a:r>
            <a:r>
              <a:rPr lang="en-US" sz="19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script</a:t>
            </a:r>
            <a:r>
              <a:rPr lang="en-US" sz="1900" dirty="0">
                <a:latin typeface="Consolas" pitchFamily="49" charset="0"/>
                <a:cs typeface="Consolas" pitchFamily="49" charset="0"/>
              </a:rPr>
              <a:t>&gt;</a:t>
            </a:r>
            <a:endParaRPr lang="uk-UA" sz="1900" dirty="0">
              <a:solidFill>
                <a:srgbClr val="00B050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Proxima Nova Black" charset="0"/>
                <a:cs typeface="Arial" panose="020B0604020202020204" pitchFamily="34" charset="0"/>
              </a:rPr>
              <a:t>BOM</a:t>
            </a:r>
            <a:r>
              <a:rPr lang="ru-RU" sz="3600" dirty="0">
                <a:latin typeface="Proxima Nova Black" charset="0"/>
                <a:cs typeface="Arial" panose="020B0604020202020204" pitchFamily="34" charset="0"/>
              </a:rPr>
              <a:t>. </a:t>
            </a:r>
            <a:r>
              <a:rPr lang="en-US" sz="3600" dirty="0">
                <a:latin typeface="Proxima Nova Black" charset="0"/>
                <a:cs typeface="Arial" panose="020B0604020202020204" pitchFamily="34" charset="0"/>
              </a:rPr>
              <a:t>Location object</a:t>
            </a:r>
            <a:endParaRPr lang="en-US" sz="3600" b="1" dirty="0">
              <a:latin typeface="Proxima Nova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9479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9610" y="1105896"/>
            <a:ext cx="11483162" cy="5635145"/>
          </a:xfrm>
        </p:spPr>
        <p:txBody>
          <a:bodyPr rtlCol="0">
            <a:noAutofit/>
          </a:bodyPr>
          <a:lstStyle/>
          <a:p>
            <a:pPr algn="just"/>
            <a:r>
              <a:rPr lang="en-US" dirty="0"/>
              <a:t>The JavaScript </a:t>
            </a:r>
            <a:r>
              <a:rPr lang="en-US" b="1" dirty="0">
                <a:solidFill>
                  <a:srgbClr val="7030A0"/>
                </a:solidFill>
              </a:rPr>
              <a:t>window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/>
              <a:t>object property of </a:t>
            </a:r>
            <a:r>
              <a:rPr lang="en-US" b="1" dirty="0">
                <a:solidFill>
                  <a:srgbClr val="7030A0"/>
                </a:solidFill>
              </a:rPr>
              <a:t>navigator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/>
              <a:t>is used refer to the </a:t>
            </a:r>
            <a:r>
              <a:rPr lang="en-US" b="1" dirty="0">
                <a:solidFill>
                  <a:srgbClr val="7030A0"/>
                </a:solidFill>
              </a:rPr>
              <a:t>Navigator object</a:t>
            </a:r>
            <a:r>
              <a:rPr lang="en-US" dirty="0"/>
              <a:t>, which contains all </a:t>
            </a:r>
            <a:r>
              <a:rPr lang="en-US" b="1" dirty="0">
                <a:solidFill>
                  <a:srgbClr val="7030A0"/>
                </a:solidFill>
              </a:rPr>
              <a:t>information related to browser</a:t>
            </a:r>
            <a:r>
              <a:rPr lang="en-US" dirty="0"/>
              <a:t>, it vendor, version, plugins etc.</a:t>
            </a:r>
            <a:endParaRPr lang="uk-UA" dirty="0"/>
          </a:p>
          <a:p>
            <a:pPr algn="just"/>
            <a:r>
              <a:rPr lang="en-US" b="1" dirty="0" err="1">
                <a:solidFill>
                  <a:srgbClr val="7030A0"/>
                </a:solidFill>
              </a:rPr>
              <a:t>Javascript</a:t>
            </a:r>
            <a:r>
              <a:rPr lang="en-US" b="1" dirty="0">
                <a:solidFill>
                  <a:srgbClr val="7030A0"/>
                </a:solidFill>
              </a:rPr>
              <a:t> Navigator Object Properties:</a:t>
            </a:r>
            <a:endParaRPr lang="ru-RU" dirty="0">
              <a:solidFill>
                <a:srgbClr val="7030A0"/>
              </a:solidFill>
              <a:cs typeface="Arial" panose="020B0604020202020204" pitchFamily="34" charset="0"/>
            </a:endParaRPr>
          </a:p>
          <a:p>
            <a:pPr marL="342900" indent="-342900" algn="just">
              <a:buClrTx/>
              <a:buFont typeface="Arial" pitchFamily="34" charset="0"/>
              <a:buChar char="•"/>
            </a:pPr>
            <a:r>
              <a:rPr lang="ru-RU" b="1" dirty="0" err="1">
                <a:solidFill>
                  <a:srgbClr val="7030A0"/>
                </a:solidFill>
                <a:cs typeface="Courier New" panose="02070309020205020404" pitchFamily="49" charset="0"/>
              </a:rPr>
              <a:t>navigator</a:t>
            </a:r>
            <a:r>
              <a:rPr lang="ru-RU" b="1" dirty="0">
                <a:solidFill>
                  <a:srgbClr val="7030A0"/>
                </a:solidFill>
                <a:cs typeface="Courier New" panose="02070309020205020404" pitchFamily="49" charset="0"/>
              </a:rPr>
              <a:t>.</a:t>
            </a:r>
            <a:r>
              <a:rPr lang="en-US" b="1" dirty="0" err="1">
                <a:solidFill>
                  <a:srgbClr val="7030A0"/>
                </a:solidFill>
                <a:cs typeface="Arial" panose="020B0604020202020204" pitchFamily="34" charset="0"/>
              </a:rPr>
              <a:t>appCodeName</a:t>
            </a:r>
            <a:r>
              <a:rPr lang="en-US" b="1" dirty="0">
                <a:solidFill>
                  <a:srgbClr val="7030A0"/>
                </a:solidFill>
                <a:cs typeface="Arial" panose="020B0604020202020204" pitchFamily="34" charset="0"/>
              </a:rPr>
              <a:t> - </a:t>
            </a:r>
            <a:r>
              <a:rPr lang="en-US" dirty="0">
                <a:cs typeface="Arial" panose="020B0604020202020204" pitchFamily="34" charset="0"/>
              </a:rPr>
              <a:t>the code name of the browser</a:t>
            </a:r>
            <a:endParaRPr lang="uk-UA" dirty="0">
              <a:cs typeface="Arial" panose="020B0604020202020204" pitchFamily="34" charset="0"/>
            </a:endParaRPr>
          </a:p>
          <a:p>
            <a:pPr marL="342900" indent="-342900" algn="just">
              <a:buClrTx/>
              <a:buFont typeface="Arial" pitchFamily="34" charset="0"/>
              <a:buChar char="•"/>
            </a:pPr>
            <a:r>
              <a:rPr lang="ru-RU" b="1" dirty="0" err="1">
                <a:solidFill>
                  <a:srgbClr val="7030A0"/>
                </a:solidFill>
                <a:cs typeface="Courier New" panose="02070309020205020404" pitchFamily="49" charset="0"/>
              </a:rPr>
              <a:t>navigator</a:t>
            </a:r>
            <a:r>
              <a:rPr lang="ru-RU" b="1" dirty="0">
                <a:solidFill>
                  <a:srgbClr val="7030A0"/>
                </a:solidFill>
                <a:cs typeface="Courier New" panose="02070309020205020404" pitchFamily="49" charset="0"/>
              </a:rPr>
              <a:t>.</a:t>
            </a:r>
            <a:r>
              <a:rPr lang="en-US" b="1" dirty="0" err="1">
                <a:solidFill>
                  <a:srgbClr val="7030A0"/>
                </a:solidFill>
                <a:cs typeface="Arial" panose="020B0604020202020204" pitchFamily="34" charset="0"/>
              </a:rPr>
              <a:t>appName</a:t>
            </a:r>
            <a:r>
              <a:rPr lang="en-US" b="1" dirty="0">
                <a:solidFill>
                  <a:srgbClr val="7030A0"/>
                </a:solidFill>
                <a:cs typeface="Arial" panose="020B0604020202020204" pitchFamily="34" charset="0"/>
              </a:rPr>
              <a:t> </a:t>
            </a:r>
            <a:r>
              <a:rPr lang="en-US" dirty="0">
                <a:cs typeface="Arial" panose="020B0604020202020204" pitchFamily="34" charset="0"/>
              </a:rPr>
              <a:t>	- the name of the browser.</a:t>
            </a:r>
            <a:endParaRPr lang="uk-UA" dirty="0">
              <a:cs typeface="Arial" panose="020B0604020202020204" pitchFamily="34" charset="0"/>
            </a:endParaRPr>
          </a:p>
          <a:p>
            <a:pPr marL="342900" indent="-342900" algn="just">
              <a:buClrTx/>
              <a:buFont typeface="Arial" pitchFamily="34" charset="0"/>
              <a:buChar char="•"/>
            </a:pPr>
            <a:r>
              <a:rPr lang="ru-RU" b="1" dirty="0" err="1">
                <a:solidFill>
                  <a:srgbClr val="7030A0"/>
                </a:solidFill>
                <a:cs typeface="Courier New" panose="02070309020205020404" pitchFamily="49" charset="0"/>
              </a:rPr>
              <a:t>navigator</a:t>
            </a:r>
            <a:r>
              <a:rPr lang="ru-RU" b="1" dirty="0">
                <a:solidFill>
                  <a:srgbClr val="7030A0"/>
                </a:solidFill>
                <a:cs typeface="Courier New" panose="02070309020205020404" pitchFamily="49" charset="0"/>
              </a:rPr>
              <a:t>.</a:t>
            </a:r>
            <a:r>
              <a:rPr lang="en-US" b="1" dirty="0" err="1">
                <a:solidFill>
                  <a:srgbClr val="7030A0"/>
                </a:solidFill>
                <a:cs typeface="Arial" panose="020B0604020202020204" pitchFamily="34" charset="0"/>
              </a:rPr>
              <a:t>appVersion</a:t>
            </a:r>
            <a:r>
              <a:rPr lang="en-US" b="1" dirty="0">
                <a:solidFill>
                  <a:srgbClr val="7030A0"/>
                </a:solidFill>
                <a:cs typeface="Arial" panose="020B0604020202020204" pitchFamily="34" charset="0"/>
              </a:rPr>
              <a:t> </a:t>
            </a:r>
            <a:r>
              <a:rPr lang="en-US" dirty="0">
                <a:cs typeface="Arial" panose="020B0604020202020204" pitchFamily="34" charset="0"/>
              </a:rPr>
              <a:t>- specifies the version of the browser.</a:t>
            </a:r>
            <a:endParaRPr lang="uk-UA" dirty="0">
              <a:cs typeface="Arial" panose="020B0604020202020204" pitchFamily="34" charset="0"/>
            </a:endParaRPr>
          </a:p>
          <a:p>
            <a:pPr marL="342900" indent="-342900" algn="just">
              <a:buClrTx/>
              <a:buFont typeface="Arial" pitchFamily="34" charset="0"/>
              <a:buChar char="•"/>
            </a:pPr>
            <a:r>
              <a:rPr lang="ru-RU" b="1" dirty="0" err="1">
                <a:solidFill>
                  <a:srgbClr val="7030A0"/>
                </a:solidFill>
                <a:cs typeface="Courier New" panose="02070309020205020404" pitchFamily="49" charset="0"/>
              </a:rPr>
              <a:t>navigator</a:t>
            </a:r>
            <a:r>
              <a:rPr lang="ru-RU" b="1" dirty="0">
                <a:solidFill>
                  <a:srgbClr val="7030A0"/>
                </a:solidFill>
                <a:cs typeface="Courier New" panose="02070309020205020404" pitchFamily="49" charset="0"/>
              </a:rPr>
              <a:t>.</a:t>
            </a:r>
            <a:r>
              <a:rPr lang="en-US" b="1" dirty="0">
                <a:solidFill>
                  <a:srgbClr val="7030A0"/>
                </a:solidFill>
                <a:cs typeface="Arial" panose="020B0604020202020204" pitchFamily="34" charset="0"/>
              </a:rPr>
              <a:t>platform </a:t>
            </a:r>
            <a:r>
              <a:rPr lang="en-US" dirty="0">
                <a:cs typeface="Arial" panose="020B0604020202020204" pitchFamily="34" charset="0"/>
              </a:rPr>
              <a:t>- the operation system on which the browser runs.</a:t>
            </a:r>
            <a:endParaRPr lang="uk-UA" dirty="0">
              <a:cs typeface="Arial" panose="020B0604020202020204" pitchFamily="34" charset="0"/>
            </a:endParaRPr>
          </a:p>
          <a:p>
            <a:pPr marL="342900" indent="-342900" algn="just">
              <a:buClrTx/>
              <a:buFont typeface="Arial" pitchFamily="34" charset="0"/>
              <a:buChar char="•"/>
            </a:pPr>
            <a:r>
              <a:rPr lang="ru-RU" b="1" dirty="0" err="1">
                <a:solidFill>
                  <a:srgbClr val="7030A0"/>
                </a:solidFill>
                <a:cs typeface="Courier New" panose="02070309020205020404" pitchFamily="49" charset="0"/>
              </a:rPr>
              <a:t>navigator</a:t>
            </a:r>
            <a:r>
              <a:rPr lang="ru-RU" b="1" dirty="0">
                <a:solidFill>
                  <a:srgbClr val="7030A0"/>
                </a:solidFill>
                <a:cs typeface="Courier New" panose="02070309020205020404" pitchFamily="49" charset="0"/>
              </a:rPr>
              <a:t>.</a:t>
            </a:r>
            <a:r>
              <a:rPr lang="en-US" b="1" dirty="0" err="1">
                <a:solidFill>
                  <a:srgbClr val="7030A0"/>
                </a:solidFill>
                <a:cs typeface="Arial" panose="020B0604020202020204" pitchFamily="34" charset="0"/>
              </a:rPr>
              <a:t>userAgent</a:t>
            </a:r>
            <a:r>
              <a:rPr lang="en-US" b="1" dirty="0">
                <a:solidFill>
                  <a:srgbClr val="7030A0"/>
                </a:solidFill>
                <a:cs typeface="Arial" panose="020B0604020202020204" pitchFamily="34" charset="0"/>
              </a:rPr>
              <a:t> - </a:t>
            </a:r>
            <a:r>
              <a:rPr lang="en-US" dirty="0">
                <a:cs typeface="Arial" panose="020B0604020202020204" pitchFamily="34" charset="0"/>
              </a:rPr>
              <a:t>the HTTP user-agent header sent from the browser to the server</a:t>
            </a:r>
            <a:endParaRPr lang="uk-UA" dirty="0">
              <a:cs typeface="Arial" panose="020B0604020202020204" pitchFamily="34" charset="0"/>
            </a:endParaRPr>
          </a:p>
          <a:p>
            <a:pPr marL="342900" indent="-342900" algn="just">
              <a:buClrTx/>
              <a:buFont typeface="Arial" pitchFamily="34" charset="0"/>
              <a:buChar char="•"/>
            </a:pPr>
            <a:r>
              <a:rPr lang="ru-RU" b="1" dirty="0" err="1">
                <a:solidFill>
                  <a:srgbClr val="7030A0"/>
                </a:solidFill>
                <a:cs typeface="Courier New" panose="02070309020205020404" pitchFamily="49" charset="0"/>
              </a:rPr>
              <a:t>navigator</a:t>
            </a:r>
            <a:r>
              <a:rPr lang="ru-RU" b="1" dirty="0">
                <a:solidFill>
                  <a:srgbClr val="7030A0"/>
                </a:solidFill>
                <a:cs typeface="Courier New" panose="02070309020205020404" pitchFamily="49" charset="0"/>
              </a:rPr>
              <a:t>.</a:t>
            </a:r>
            <a:r>
              <a:rPr lang="en-US" b="1" dirty="0" err="1">
                <a:solidFill>
                  <a:srgbClr val="7030A0"/>
                </a:solidFill>
              </a:rPr>
              <a:t>onLine</a:t>
            </a:r>
            <a:r>
              <a:rPr lang="en-US" b="1" dirty="0">
                <a:solidFill>
                  <a:srgbClr val="7030A0"/>
                </a:solidFill>
              </a:rPr>
              <a:t> </a:t>
            </a:r>
            <a:r>
              <a:rPr lang="en-US" dirty="0"/>
              <a:t>property to detect whether the browser (or, application) is online or offline</a:t>
            </a:r>
            <a:endParaRPr lang="uk-UA" dirty="0">
              <a:cs typeface="Arial" panose="020B0604020202020204" pitchFamily="34" charset="0"/>
            </a:endParaRPr>
          </a:p>
          <a:p>
            <a:pPr algn="just"/>
            <a:endParaRPr lang="ru-RU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ru-RU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console.log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(</a:t>
            </a:r>
            <a:r>
              <a:rPr lang="ru-RU" sz="2000" dirty="0" err="1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navigator</a:t>
            </a:r>
            <a:r>
              <a:rPr lang="ru-RU" sz="2000" dirty="0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.</a:t>
            </a:r>
            <a:r>
              <a:rPr lang="en-US" sz="2000" dirty="0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platform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);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// win32</a:t>
            </a:r>
            <a:endParaRPr lang="ru-RU" sz="2000" dirty="0">
              <a:solidFill>
                <a:schemeClr val="bg1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algn="just"/>
            <a:endParaRPr lang="ru-RU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1"/>
            <a:r>
              <a:rPr lang="en-US" sz="3600" dirty="0">
                <a:latin typeface="Proxima Nova Black" charset="0"/>
                <a:cs typeface="Arial" panose="020B0604020202020204" pitchFamily="34" charset="0"/>
              </a:rPr>
              <a:t>BOM</a:t>
            </a:r>
            <a:r>
              <a:rPr lang="ru-RU" sz="3600" dirty="0">
                <a:latin typeface="Proxima Nova Black" charset="0"/>
                <a:cs typeface="Arial" panose="020B0604020202020204" pitchFamily="34" charset="0"/>
              </a:rPr>
              <a:t>. </a:t>
            </a:r>
            <a:r>
              <a:rPr lang="en-US" sz="3600" dirty="0">
                <a:latin typeface="Proxima Nova Black" charset="0"/>
                <a:cs typeface="Arial" panose="020B0604020202020204" pitchFamily="34" charset="0"/>
              </a:rPr>
              <a:t>Navigator object</a:t>
            </a:r>
          </a:p>
        </p:txBody>
      </p:sp>
    </p:spTree>
    <p:extLst>
      <p:ext uri="{BB962C8B-B14F-4D97-AF65-F5344CB8AC3E}">
        <p14:creationId xmlns:p14="http://schemas.microsoft.com/office/powerpoint/2010/main" val="42186550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2730" y="595414"/>
            <a:ext cx="11779530" cy="5932967"/>
          </a:xfrm>
        </p:spPr>
        <p:txBody>
          <a:bodyPr rtlCol="0">
            <a:noAutofit/>
          </a:bodyPr>
          <a:lstStyle/>
          <a:p>
            <a:pPr algn="just">
              <a:spcAft>
                <a:spcPts val="600"/>
              </a:spcAft>
            </a:pPr>
            <a:r>
              <a:rPr lang="en-US" sz="2000" dirty="0">
                <a:cs typeface="Arial" panose="020B0604020202020204" pitchFamily="34" charset="0"/>
              </a:rPr>
              <a:t>The navigator object stores the </a:t>
            </a:r>
            <a:r>
              <a:rPr lang="en-US" sz="2000" b="1" dirty="0" err="1">
                <a:solidFill>
                  <a:srgbClr val="7030A0"/>
                </a:solidFill>
                <a:cs typeface="Arial" panose="020B0604020202020204" pitchFamily="34" charset="0"/>
              </a:rPr>
              <a:t>geolocation</a:t>
            </a:r>
            <a:r>
              <a:rPr lang="en-US" sz="2000" dirty="0">
                <a:solidFill>
                  <a:srgbClr val="7030A0"/>
                </a:solidFill>
                <a:cs typeface="Arial" panose="020B0604020202020204" pitchFamily="34" charset="0"/>
              </a:rPr>
              <a:t> </a:t>
            </a:r>
            <a:r>
              <a:rPr lang="en-US" sz="2000" b="1" dirty="0">
                <a:solidFill>
                  <a:srgbClr val="7030A0"/>
                </a:solidFill>
                <a:cs typeface="Arial" panose="020B0604020202020204" pitchFamily="34" charset="0"/>
              </a:rPr>
              <a:t>property</a:t>
            </a:r>
            <a:r>
              <a:rPr lang="en-US" sz="2000" b="1" dirty="0">
                <a:cs typeface="Arial" panose="020B0604020202020204" pitchFamily="34" charset="0"/>
              </a:rPr>
              <a:t>.</a:t>
            </a:r>
            <a:r>
              <a:rPr lang="ru-RU" sz="2000" b="1" dirty="0">
                <a:cs typeface="Arial" panose="020B0604020202020204" pitchFamily="34" charset="0"/>
              </a:rPr>
              <a:t> </a:t>
            </a:r>
            <a:r>
              <a:rPr lang="en-US" sz="2000" dirty="0"/>
              <a:t>The </a:t>
            </a:r>
            <a:r>
              <a:rPr lang="en-US" sz="2000" b="1" dirty="0" err="1">
                <a:solidFill>
                  <a:srgbClr val="7030A0"/>
                </a:solidFill>
              </a:rPr>
              <a:t>geolocation</a:t>
            </a:r>
            <a:r>
              <a:rPr lang="en-US" sz="2000" b="1" dirty="0">
                <a:solidFill>
                  <a:srgbClr val="7030A0"/>
                </a:solidFill>
              </a:rPr>
              <a:t> property </a:t>
            </a:r>
            <a:r>
              <a:rPr lang="en-US" sz="2000" dirty="0"/>
              <a:t>returns a </a:t>
            </a:r>
            <a:r>
              <a:rPr lang="en-US" sz="2000" b="1" dirty="0" err="1">
                <a:solidFill>
                  <a:srgbClr val="7030A0"/>
                </a:solidFill>
              </a:rPr>
              <a:t>Geolocation</a:t>
            </a:r>
            <a:r>
              <a:rPr lang="en-US" sz="2000" b="1" dirty="0">
                <a:solidFill>
                  <a:srgbClr val="7030A0"/>
                </a:solidFill>
              </a:rPr>
              <a:t> object </a:t>
            </a:r>
            <a:r>
              <a:rPr lang="en-US" sz="2000" dirty="0"/>
              <a:t>that can be used to </a:t>
            </a:r>
            <a:r>
              <a:rPr lang="en-US" sz="2000" b="1" dirty="0">
                <a:solidFill>
                  <a:srgbClr val="7030A0"/>
                </a:solidFill>
              </a:rPr>
              <a:t>locate the user's position</a:t>
            </a:r>
            <a:r>
              <a:rPr lang="en-US" sz="2000" dirty="0"/>
              <a:t>. The </a:t>
            </a:r>
            <a:r>
              <a:rPr lang="en-US" sz="2000" dirty="0" err="1"/>
              <a:t>Geolocation</a:t>
            </a:r>
            <a:r>
              <a:rPr lang="en-US" sz="2000" dirty="0"/>
              <a:t> object allows the user to provide their location to web applications. For privacy reasons, the user is asked for </a:t>
            </a:r>
            <a:r>
              <a:rPr lang="en-US" sz="2000" b="1" dirty="0">
                <a:solidFill>
                  <a:srgbClr val="7030A0"/>
                </a:solidFill>
              </a:rPr>
              <a:t>permission</a:t>
            </a:r>
            <a:r>
              <a:rPr lang="en-US" sz="2000" dirty="0"/>
              <a:t> to report location information.</a:t>
            </a:r>
          </a:p>
          <a:p>
            <a:pPr algn="ctr"/>
            <a:r>
              <a:rPr lang="en-US" sz="2000" b="1" dirty="0" err="1">
                <a:solidFill>
                  <a:srgbClr val="7030A0"/>
                </a:solidFill>
              </a:rPr>
              <a:t>Geolocation</a:t>
            </a:r>
            <a:r>
              <a:rPr lang="en-US" sz="2000" b="1" dirty="0">
                <a:solidFill>
                  <a:srgbClr val="7030A0"/>
                </a:solidFill>
              </a:rPr>
              <a:t> Object Properties</a:t>
            </a:r>
          </a:p>
          <a:p>
            <a:pPr algn="just"/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spcBef>
                <a:spcPts val="600"/>
              </a:spcBef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spcBef>
                <a:spcPts val="600"/>
              </a:spcBef>
            </a:pPr>
            <a:r>
              <a:rPr lang="en-US" sz="2000" b="1" dirty="0" err="1">
                <a:solidFill>
                  <a:srgbClr val="7030A0"/>
                </a:solidFill>
              </a:rPr>
              <a:t>Geolocation</a:t>
            </a:r>
            <a:r>
              <a:rPr lang="en-US" sz="2000" b="1" dirty="0">
                <a:solidFill>
                  <a:srgbClr val="7030A0"/>
                </a:solidFill>
              </a:rPr>
              <a:t> Object Methods</a:t>
            </a:r>
          </a:p>
          <a:p>
            <a:pPr algn="just"/>
            <a:endParaRPr lang="uk-UA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859" y="3529"/>
            <a:ext cx="11565619" cy="525970"/>
          </a:xfrm>
        </p:spPr>
        <p:txBody>
          <a:bodyPr/>
          <a:lstStyle/>
          <a:p>
            <a:pPr marL="0" lvl="1"/>
            <a:r>
              <a:rPr lang="en-US" sz="3200" dirty="0">
                <a:latin typeface="Proxima Nova Black" charset="0"/>
                <a:cs typeface="Arial" panose="020B0604020202020204" pitchFamily="34" charset="0"/>
              </a:rPr>
              <a:t>BOM</a:t>
            </a:r>
            <a:r>
              <a:rPr lang="ru-RU" sz="3200" dirty="0">
                <a:latin typeface="Proxima Nova Black" charset="0"/>
                <a:cs typeface="Arial" panose="020B0604020202020204" pitchFamily="34" charset="0"/>
              </a:rPr>
              <a:t>. </a:t>
            </a:r>
            <a:r>
              <a:rPr lang="en-US" sz="3200" dirty="0">
                <a:latin typeface="Proxima Nova Black" charset="0"/>
                <a:cs typeface="Arial" panose="020B0604020202020204" pitchFamily="34" charset="0"/>
              </a:rPr>
              <a:t>Navigator object. </a:t>
            </a:r>
            <a:r>
              <a:rPr lang="en-US" sz="3200" dirty="0" err="1">
                <a:latin typeface="Proxima Nova Black" charset="0"/>
                <a:cs typeface="Arial" panose="020B0604020202020204" pitchFamily="34" charset="0"/>
              </a:rPr>
              <a:t>Geolocation</a:t>
            </a:r>
            <a:r>
              <a:rPr lang="en-US" sz="3200" dirty="0">
                <a:latin typeface="Proxima Nova Black" charset="0"/>
                <a:cs typeface="Arial" panose="020B0604020202020204" pitchFamily="34" charset="0"/>
              </a:rPr>
              <a:t> object</a:t>
            </a:r>
          </a:p>
        </p:txBody>
      </p:sp>
      <p:graphicFrame>
        <p:nvGraphicFramePr>
          <p:cNvPr id="5" name="Таблица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4318728"/>
              </p:ext>
            </p:extLst>
          </p:nvPr>
        </p:nvGraphicFramePr>
        <p:xfrm>
          <a:off x="407582" y="2113038"/>
          <a:ext cx="10972800" cy="2103120"/>
        </p:xfrm>
        <a:graphic>
          <a:graphicData uri="http://schemas.openxmlformats.org/drawingml/2006/table">
            <a:tbl>
              <a:tblPr/>
              <a:tblGrid>
                <a:gridCol w="25801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39263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1"/>
                          </a:solidFill>
                          <a:effectLst/>
                        </a:rPr>
                        <a:t>Property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7030A0"/>
                          </a:solidFill>
                        </a:rPr>
                        <a:t>coordinates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Returns the position and altitude of the device on Earth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7030A0"/>
                          </a:solidFill>
                        </a:rPr>
                        <a:t>position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Returns the position of the concerned device at a given time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b="1" dirty="0" err="1">
                          <a:solidFill>
                            <a:srgbClr val="7030A0"/>
                          </a:solidFill>
                        </a:rPr>
                        <a:t>positionError</a:t>
                      </a:r>
                      <a:endParaRPr lang="en-US" b="1" dirty="0">
                        <a:solidFill>
                          <a:srgbClr val="7030A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Returns the reason of an error occurring when using the geolocating device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b="1" dirty="0" err="1">
                          <a:solidFill>
                            <a:srgbClr val="7030A0"/>
                          </a:solidFill>
                        </a:rPr>
                        <a:t>positionOptions</a:t>
                      </a:r>
                      <a:endParaRPr lang="en-US" b="1" dirty="0">
                        <a:solidFill>
                          <a:srgbClr val="7030A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Describes an object containing option properties to pass as a parameter of </a:t>
                      </a:r>
                      <a:r>
                        <a:rPr lang="en-US" dirty="0" err="1"/>
                        <a:t>Geolocation.getCurrentPosition</a:t>
                      </a:r>
                      <a:r>
                        <a:rPr lang="en-US" dirty="0"/>
                        <a:t>() and </a:t>
                      </a:r>
                      <a:r>
                        <a:rPr lang="en-US" dirty="0" err="1"/>
                        <a:t>Geolocation.watchPosition</a:t>
                      </a:r>
                      <a:r>
                        <a:rPr lang="en-US" dirty="0"/>
                        <a:t>()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6" name="Таблица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4354920"/>
              </p:ext>
            </p:extLst>
          </p:nvPr>
        </p:nvGraphicFramePr>
        <p:xfrm>
          <a:off x="407579" y="4751011"/>
          <a:ext cx="10972800" cy="2011680"/>
        </p:xfrm>
        <a:graphic>
          <a:graphicData uri="http://schemas.openxmlformats.org/drawingml/2006/table">
            <a:tbl>
              <a:tblPr/>
              <a:tblGrid>
                <a:gridCol w="24206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55212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1"/>
                          </a:solidFill>
                          <a:effectLst/>
                        </a:rPr>
                        <a:t>Method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Description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b="1" dirty="0" err="1">
                          <a:solidFill>
                            <a:srgbClr val="7030A0"/>
                          </a:solidFill>
                        </a:rPr>
                        <a:t>clearWatch</a:t>
                      </a:r>
                      <a:r>
                        <a:rPr lang="en-US" b="1" dirty="0">
                          <a:solidFill>
                            <a:srgbClr val="7030A0"/>
                          </a:solidFill>
                        </a:rPr>
                        <a:t>()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Unregister location/error monitoring handlers previously installed using </a:t>
                      </a:r>
                      <a:r>
                        <a:rPr lang="en-US" dirty="0" err="1"/>
                        <a:t>Geolocation.watchPosition</a:t>
                      </a:r>
                      <a:r>
                        <a:rPr lang="en-US" dirty="0"/>
                        <a:t>()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b="1" dirty="0" err="1">
                          <a:solidFill>
                            <a:srgbClr val="7030A0"/>
                          </a:solidFill>
                        </a:rPr>
                        <a:t>getCurrentPosition</a:t>
                      </a:r>
                      <a:r>
                        <a:rPr lang="en-US" b="1" dirty="0">
                          <a:solidFill>
                            <a:srgbClr val="7030A0"/>
                          </a:solidFill>
                        </a:rPr>
                        <a:t>()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Returns the current position of the device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b="1" dirty="0" err="1">
                          <a:solidFill>
                            <a:srgbClr val="7030A0"/>
                          </a:solidFill>
                        </a:rPr>
                        <a:t>watchPosition</a:t>
                      </a:r>
                      <a:r>
                        <a:rPr lang="en-US" b="1" dirty="0">
                          <a:solidFill>
                            <a:srgbClr val="7030A0"/>
                          </a:solidFill>
                        </a:rPr>
                        <a:t>()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Returns a watch ID value that then can be used to unregister the handler by passing it to the </a:t>
                      </a:r>
                      <a:r>
                        <a:rPr lang="en-US" dirty="0" err="1"/>
                        <a:t>Geolocation.clearWatch</a:t>
                      </a:r>
                      <a:r>
                        <a:rPr lang="en-US" dirty="0"/>
                        <a:t>() method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895924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2730" y="914400"/>
            <a:ext cx="11779530" cy="5613981"/>
          </a:xfrm>
        </p:spPr>
        <p:txBody>
          <a:bodyPr rtlCol="0">
            <a:noAutofit/>
          </a:bodyPr>
          <a:lstStyle/>
          <a:p>
            <a:pPr algn="just"/>
            <a:r>
              <a:rPr lang="en-US" sz="2000" dirty="0"/>
              <a:t>The</a:t>
            </a:r>
            <a:r>
              <a:rPr lang="en-US" sz="2000" b="1" dirty="0">
                <a:solidFill>
                  <a:srgbClr val="7030A0"/>
                </a:solidFill>
              </a:rPr>
              <a:t> </a:t>
            </a:r>
            <a:r>
              <a:rPr lang="en-US" sz="2000" b="1" dirty="0" err="1">
                <a:solidFill>
                  <a:srgbClr val="7030A0"/>
                </a:solidFill>
              </a:rPr>
              <a:t>getCurrentPosition</a:t>
            </a:r>
            <a:r>
              <a:rPr lang="en-US" sz="2000" b="1" dirty="0">
                <a:solidFill>
                  <a:srgbClr val="7030A0"/>
                </a:solidFill>
              </a:rPr>
              <a:t>() </a:t>
            </a:r>
            <a:r>
              <a:rPr lang="en-US" sz="2000" dirty="0"/>
              <a:t>method is used to return the user's position.</a:t>
            </a:r>
          </a:p>
          <a:p>
            <a:pPr algn="just"/>
            <a:r>
              <a:rPr lang="en-US" sz="2000" dirty="0"/>
              <a:t>The </a:t>
            </a:r>
            <a:r>
              <a:rPr lang="en-US" sz="2000" dirty="0" err="1"/>
              <a:t>getCurrentPosition</a:t>
            </a:r>
            <a:r>
              <a:rPr lang="en-US" sz="2000" dirty="0"/>
              <a:t>() method returns an object on success</a:t>
            </a:r>
          </a:p>
          <a:p>
            <a:pPr marL="342900" indent="-342900" algn="just">
              <a:buClr>
                <a:schemeClr val="tx1"/>
              </a:buClr>
              <a:buFont typeface="Arial" pitchFamily="34" charset="0"/>
              <a:buChar char="•"/>
            </a:pPr>
            <a:r>
              <a:rPr lang="en-US" sz="2000" b="1" dirty="0" err="1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coords.latitude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	 - the latitude as a decimal number (always returned)</a:t>
            </a:r>
          </a:p>
          <a:p>
            <a:pPr marL="342900" indent="-342900" algn="just">
              <a:buClr>
                <a:schemeClr val="tx1"/>
              </a:buClr>
              <a:buFont typeface="Arial" pitchFamily="34" charset="0"/>
              <a:buChar char="•"/>
            </a:pPr>
            <a:r>
              <a:rPr lang="en-US" sz="2000" b="1" dirty="0" err="1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coords.longitude</a:t>
            </a:r>
            <a:r>
              <a:rPr lang="en-US" sz="2000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	 - the longitude as a decimal number (always returned)</a:t>
            </a:r>
          </a:p>
          <a:p>
            <a:pPr marL="342900" indent="-342900" algn="just">
              <a:buClr>
                <a:schemeClr val="tx1"/>
              </a:buClr>
              <a:buFont typeface="Arial" pitchFamily="34" charset="0"/>
              <a:buChar char="•"/>
            </a:pPr>
            <a:r>
              <a:rPr lang="en-US" sz="2000" b="1" dirty="0" err="1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coords.accuracy</a:t>
            </a:r>
            <a:r>
              <a:rPr lang="en-US" sz="2000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	 - the accuracy of position (always returned)</a:t>
            </a:r>
          </a:p>
          <a:p>
            <a:pPr marL="342900" indent="-342900" algn="just">
              <a:buClr>
                <a:schemeClr val="tx1"/>
              </a:buClr>
              <a:buFont typeface="Arial" pitchFamily="34" charset="0"/>
              <a:buChar char="•"/>
            </a:pPr>
            <a:r>
              <a:rPr lang="en-US" sz="2000" b="1" dirty="0" err="1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coords.altitude</a:t>
            </a:r>
            <a:r>
              <a:rPr lang="en-US" sz="2000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	 - the altitude in meters above the mean sea level (returned if available)</a:t>
            </a:r>
          </a:p>
          <a:p>
            <a:pPr marL="342900" indent="-342900" algn="just">
              <a:buClr>
                <a:schemeClr val="tx1"/>
              </a:buClr>
              <a:buFont typeface="Arial" pitchFamily="34" charset="0"/>
              <a:buChar char="•"/>
            </a:pPr>
            <a:r>
              <a:rPr lang="en-US" sz="2000" b="1" dirty="0" err="1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coords.speed</a:t>
            </a:r>
            <a:r>
              <a:rPr lang="en-US" sz="2000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	 - the speed in meters per second (returned if available)</a:t>
            </a:r>
            <a:endParaRPr lang="uk-UA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17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if</a:t>
            </a:r>
            <a:r>
              <a:rPr lang="en-US" sz="1700" dirty="0">
                <a:latin typeface="Consolas" pitchFamily="49" charset="0"/>
                <a:cs typeface="Consolas" pitchFamily="49" charset="0"/>
              </a:rPr>
              <a:t>(</a:t>
            </a:r>
            <a:r>
              <a:rPr lang="en-US" sz="1700" dirty="0" err="1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navigator.geolocation</a:t>
            </a:r>
            <a:r>
              <a:rPr lang="en-US" sz="1700" dirty="0">
                <a:latin typeface="Consolas" pitchFamily="49" charset="0"/>
                <a:cs typeface="Consolas" pitchFamily="49" charset="0"/>
              </a:rPr>
              <a:t>){</a:t>
            </a:r>
          </a:p>
          <a:p>
            <a:pPr algn="just"/>
            <a:r>
              <a:rPr lang="en-US" sz="1700" dirty="0">
                <a:latin typeface="Consolas" pitchFamily="49" charset="0"/>
                <a:cs typeface="Consolas" pitchFamily="49" charset="0"/>
              </a:rPr>
              <a:t>   </a:t>
            </a:r>
            <a:r>
              <a:rPr lang="en-US" sz="1700" dirty="0" err="1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navigator.geolocation.getCurrentPosition</a:t>
            </a:r>
            <a:r>
              <a:rPr lang="en-US" sz="1700" dirty="0">
                <a:latin typeface="Consolas" pitchFamily="49" charset="0"/>
                <a:cs typeface="Consolas" pitchFamily="49" charset="0"/>
              </a:rPr>
              <a:t>(</a:t>
            </a:r>
            <a:r>
              <a:rPr lang="en-US" sz="17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function</a:t>
            </a:r>
            <a:r>
              <a:rPr lang="en-US" sz="1700" dirty="0">
                <a:latin typeface="Consolas" pitchFamily="49" charset="0"/>
                <a:cs typeface="Consolas" pitchFamily="49" charset="0"/>
              </a:rPr>
              <a:t>(</a:t>
            </a:r>
            <a:r>
              <a:rPr lang="en-US" sz="1700" dirty="0" err="1">
                <a:latin typeface="Consolas" pitchFamily="49" charset="0"/>
                <a:cs typeface="Consolas" pitchFamily="49" charset="0"/>
              </a:rPr>
              <a:t>pos</a:t>
            </a:r>
            <a:r>
              <a:rPr lang="en-US" sz="1700" dirty="0">
                <a:latin typeface="Consolas" pitchFamily="49" charset="0"/>
                <a:cs typeface="Consolas" pitchFamily="49" charset="0"/>
              </a:rPr>
              <a:t>){</a:t>
            </a:r>
          </a:p>
          <a:p>
            <a:pPr algn="just"/>
            <a:r>
              <a:rPr lang="en-US" sz="1700" dirty="0">
                <a:latin typeface="Consolas" pitchFamily="49" charset="0"/>
                <a:cs typeface="Consolas" pitchFamily="49" charset="0"/>
              </a:rPr>
              <a:t>     </a:t>
            </a:r>
            <a:r>
              <a:rPr lang="en-US" sz="17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alert</a:t>
            </a:r>
            <a:r>
              <a:rPr lang="en-US" sz="1700" dirty="0">
                <a:latin typeface="Consolas" pitchFamily="49" charset="0"/>
                <a:cs typeface="Consolas" pitchFamily="49" charset="0"/>
              </a:rPr>
              <a:t>( 'latitude: '+</a:t>
            </a:r>
            <a:r>
              <a:rPr lang="en-US" sz="1700" dirty="0" err="1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pos.coords.latitude</a:t>
            </a:r>
            <a:r>
              <a:rPr lang="en-US" sz="1700" dirty="0">
                <a:latin typeface="Consolas" pitchFamily="49" charset="0"/>
                <a:cs typeface="Consolas" pitchFamily="49" charset="0"/>
              </a:rPr>
              <a:t>+'  longitude: '+</a:t>
            </a:r>
            <a:r>
              <a:rPr lang="en-US" sz="1700" dirty="0" err="1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pos.coords.longitude</a:t>
            </a:r>
            <a:r>
              <a:rPr lang="en-US" sz="1700" dirty="0">
                <a:latin typeface="Consolas" pitchFamily="49" charset="0"/>
                <a:cs typeface="Consolas" pitchFamily="49" charset="0"/>
              </a:rPr>
              <a:t>+' altitude:</a:t>
            </a:r>
          </a:p>
          <a:p>
            <a:pPr algn="just"/>
            <a:r>
              <a:rPr lang="en-US" sz="1700" dirty="0">
                <a:latin typeface="Consolas" pitchFamily="49" charset="0"/>
                <a:cs typeface="Consolas" pitchFamily="49" charset="0"/>
              </a:rPr>
              <a:t>     '+</a:t>
            </a:r>
            <a:r>
              <a:rPr lang="en-US" sz="1700" dirty="0" err="1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pos.coords.altitude</a:t>
            </a:r>
            <a:r>
              <a:rPr lang="en-US" sz="1700" dirty="0">
                <a:latin typeface="Consolas" pitchFamily="49" charset="0"/>
                <a:cs typeface="Consolas" pitchFamily="49" charset="0"/>
              </a:rPr>
              <a:t>+' accuracy: '+</a:t>
            </a:r>
            <a:r>
              <a:rPr lang="en-US" sz="1700" dirty="0" err="1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pos.coords.accuracy</a:t>
            </a:r>
            <a:r>
              <a:rPr lang="en-US" sz="1700" dirty="0">
                <a:latin typeface="Consolas" pitchFamily="49" charset="0"/>
                <a:cs typeface="Consolas" pitchFamily="49" charset="0"/>
              </a:rPr>
              <a:t>+' speed: '+</a:t>
            </a:r>
            <a:r>
              <a:rPr lang="en-US" sz="1700" dirty="0" err="1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pos.coords.speed</a:t>
            </a:r>
            <a:r>
              <a:rPr lang="en-US" sz="1700" dirty="0">
                <a:latin typeface="Consolas" pitchFamily="49" charset="0"/>
                <a:cs typeface="Consolas" pitchFamily="49" charset="0"/>
              </a:rPr>
              <a:t> );</a:t>
            </a:r>
          </a:p>
          <a:p>
            <a:pPr algn="just"/>
            <a:r>
              <a:rPr lang="en-US" sz="1700" dirty="0">
                <a:latin typeface="Consolas" pitchFamily="49" charset="0"/>
                <a:cs typeface="Consolas" pitchFamily="49" charset="0"/>
              </a:rPr>
              <a:t>   },</a:t>
            </a:r>
            <a:r>
              <a:rPr lang="en-US" sz="17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function(e</a:t>
            </a:r>
            <a:r>
              <a:rPr lang="en-US" sz="1700" dirty="0">
                <a:latin typeface="Consolas" pitchFamily="49" charset="0"/>
                <a:cs typeface="Consolas" pitchFamily="49" charset="0"/>
              </a:rPr>
              <a:t>){</a:t>
            </a:r>
            <a:r>
              <a:rPr lang="en-US" sz="17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alert</a:t>
            </a:r>
            <a:r>
              <a:rPr lang="en-US" sz="1700" dirty="0">
                <a:latin typeface="Consolas" pitchFamily="49" charset="0"/>
                <a:cs typeface="Consolas" pitchFamily="49" charset="0"/>
              </a:rPr>
              <a:t>(e);}, </a:t>
            </a:r>
          </a:p>
          <a:p>
            <a:pPr algn="just"/>
            <a:r>
              <a:rPr lang="en-US" sz="1700" dirty="0">
                <a:latin typeface="Consolas" pitchFamily="49" charset="0"/>
                <a:cs typeface="Consolas" pitchFamily="49" charset="0"/>
              </a:rPr>
              <a:t>   {</a:t>
            </a:r>
            <a:r>
              <a:rPr lang="en-US" sz="1700" dirty="0" err="1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enableHighAccuracy</a:t>
            </a:r>
            <a:r>
              <a:rPr lang="en-US" sz="1700" dirty="0">
                <a:latin typeface="Consolas" pitchFamily="49" charset="0"/>
                <a:cs typeface="Consolas" pitchFamily="49" charset="0"/>
              </a:rPr>
              <a:t>: true, timeout: 4000, </a:t>
            </a:r>
            <a:r>
              <a:rPr lang="en-US" sz="1700" dirty="0" err="1">
                <a:latin typeface="Consolas" pitchFamily="49" charset="0"/>
                <a:cs typeface="Consolas" pitchFamily="49" charset="0"/>
              </a:rPr>
              <a:t>maximumAge</a:t>
            </a:r>
            <a:r>
              <a:rPr lang="en-US" sz="1700" dirty="0">
                <a:latin typeface="Consolas" pitchFamily="49" charset="0"/>
                <a:cs typeface="Consolas" pitchFamily="49" charset="0"/>
              </a:rPr>
              <a:t>: 0 } );</a:t>
            </a:r>
          </a:p>
          <a:p>
            <a:pPr algn="just"/>
            <a:r>
              <a:rPr lang="en-US" sz="1700" dirty="0">
                <a:latin typeface="Consolas" pitchFamily="49" charset="0"/>
                <a:cs typeface="Consolas" pitchFamily="49" charset="0"/>
              </a:rPr>
              <a:t>        } else </a:t>
            </a:r>
            <a:r>
              <a:rPr lang="en-US" sz="17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alert</a:t>
            </a:r>
            <a:r>
              <a:rPr lang="en-US" sz="1700" dirty="0">
                <a:latin typeface="Consolas" pitchFamily="49" charset="0"/>
                <a:cs typeface="Consolas" pitchFamily="49" charset="0"/>
              </a:rPr>
              <a:t>(" Your browser does not support </a:t>
            </a:r>
            <a:r>
              <a:rPr lang="en-US" sz="1700" dirty="0" err="1">
                <a:latin typeface="Consolas" pitchFamily="49" charset="0"/>
                <a:cs typeface="Consolas" pitchFamily="49" charset="0"/>
              </a:rPr>
              <a:t>geolocation</a:t>
            </a:r>
            <a:r>
              <a:rPr lang="ru-RU" sz="1700" dirty="0">
                <a:latin typeface="Consolas" pitchFamily="49" charset="0"/>
                <a:cs typeface="Consolas" pitchFamily="49" charset="0"/>
              </a:rPr>
              <a:t>.");</a:t>
            </a:r>
            <a:endParaRPr lang="uk-UA" sz="1700" dirty="0">
              <a:latin typeface="Consolas" pitchFamily="49" charset="0"/>
              <a:cs typeface="Consolas" pitchFamily="49" charset="0"/>
            </a:endParaRPr>
          </a:p>
          <a:p>
            <a:pPr algn="just"/>
            <a:endParaRPr lang="uk-UA" sz="16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94915"/>
            <a:ext cx="12192000" cy="525970"/>
          </a:xfrm>
        </p:spPr>
        <p:txBody>
          <a:bodyPr/>
          <a:lstStyle/>
          <a:p>
            <a:pPr marL="0" lvl="1"/>
            <a:r>
              <a:rPr lang="en-US" sz="3200" dirty="0">
                <a:solidFill>
                  <a:schemeClr val="tx1"/>
                </a:solidFill>
                <a:latin typeface="Proxima Nova Black" charset="0"/>
                <a:cs typeface="Arial" panose="020B0604020202020204" pitchFamily="34" charset="0"/>
              </a:rPr>
              <a:t>BOM</a:t>
            </a:r>
            <a:r>
              <a:rPr lang="ru-RU" sz="3200" dirty="0">
                <a:solidFill>
                  <a:schemeClr val="tx1"/>
                </a:solidFill>
                <a:latin typeface="Proxima Nova Black" charset="0"/>
                <a:cs typeface="Arial" panose="020B0604020202020204" pitchFamily="34" charset="0"/>
              </a:rPr>
              <a:t>. </a:t>
            </a:r>
            <a:r>
              <a:rPr lang="en-US" sz="3200" dirty="0" err="1">
                <a:solidFill>
                  <a:schemeClr val="tx1"/>
                </a:solidFill>
                <a:latin typeface="Proxima Nova Black" charset="0"/>
                <a:cs typeface="Arial" panose="020B0604020202020204" pitchFamily="34" charset="0"/>
              </a:rPr>
              <a:t>Geolocation</a:t>
            </a:r>
            <a:r>
              <a:rPr lang="en-US" sz="3200" dirty="0">
                <a:solidFill>
                  <a:schemeClr val="tx1"/>
                </a:solidFill>
                <a:latin typeface="Proxima Nova Black" charset="0"/>
                <a:cs typeface="Arial" panose="020B0604020202020204" pitchFamily="34" charset="0"/>
              </a:rPr>
              <a:t> object.</a:t>
            </a:r>
            <a:r>
              <a:rPr lang="en-US" sz="3200" b="1" dirty="0">
                <a:solidFill>
                  <a:schemeClr val="tx1"/>
                </a:solidFill>
                <a:latin typeface="Proxima Nova Black" charset="0"/>
              </a:rPr>
              <a:t> </a:t>
            </a:r>
            <a:r>
              <a:rPr lang="en-US" sz="3200" b="1" dirty="0" err="1">
                <a:solidFill>
                  <a:schemeClr val="tx1"/>
                </a:solidFill>
                <a:latin typeface="Proxima Nova Black" charset="0"/>
              </a:rPr>
              <a:t>getCurrentPosition</a:t>
            </a:r>
            <a:r>
              <a:rPr lang="en-US" sz="3200" b="1" dirty="0">
                <a:solidFill>
                  <a:schemeClr val="tx1"/>
                </a:solidFill>
                <a:latin typeface="Proxima Nova Black" charset="0"/>
              </a:rPr>
              <a:t>() </a:t>
            </a:r>
            <a:endParaRPr lang="en-US" sz="3200" dirty="0">
              <a:solidFill>
                <a:schemeClr val="tx1"/>
              </a:solidFill>
              <a:latin typeface="Proxima Nova Black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02523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67668" y="1041991"/>
            <a:ext cx="11494709" cy="4720866"/>
          </a:xfrm>
        </p:spPr>
        <p:txBody>
          <a:bodyPr rtlCol="0">
            <a:normAutofit/>
          </a:bodyPr>
          <a:lstStyle/>
          <a:p>
            <a:endParaRPr lang="en-US" sz="9600" dirty="0"/>
          </a:p>
          <a:p>
            <a:pPr algn="ctr"/>
            <a:r>
              <a:rPr lang="en-US" sz="9600" dirty="0">
                <a:latin typeface="Proxima Nova Black" charset="0"/>
              </a:rPr>
              <a:t>Events</a:t>
            </a:r>
          </a:p>
        </p:txBody>
      </p:sp>
    </p:spTree>
    <p:extLst>
      <p:ext uri="{BB962C8B-B14F-4D97-AF65-F5344CB8AC3E}">
        <p14:creationId xmlns:p14="http://schemas.microsoft.com/office/powerpoint/2010/main" val="17844293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8344" y="1105896"/>
            <a:ext cx="11568223" cy="5635145"/>
          </a:xfrm>
        </p:spPr>
        <p:txBody>
          <a:bodyPr rtlCol="0">
            <a:noAutofit/>
          </a:bodyPr>
          <a:lstStyle/>
          <a:p>
            <a:pPr marL="0" lvl="1" algn="just" defTabSz="360000"/>
            <a:r>
              <a:rPr lang="en-US" dirty="0"/>
              <a:t>JavaScript's interaction with HTML is handled through events that occur when the user or the browser manipulates a page.</a:t>
            </a:r>
          </a:p>
          <a:p>
            <a:pPr marL="0" lvl="1" algn="just" defTabSz="360000"/>
            <a:r>
              <a:rPr lang="en-US" b="1" dirty="0" err="1">
                <a:solidFill>
                  <a:srgbClr val="7030A0"/>
                </a:solidFill>
              </a:rPr>
              <a:t>Javascript</a:t>
            </a:r>
            <a:r>
              <a:rPr lang="en-US" b="1" dirty="0">
                <a:solidFill>
                  <a:srgbClr val="7030A0"/>
                </a:solidFill>
              </a:rPr>
              <a:t> Events </a:t>
            </a:r>
            <a:r>
              <a:rPr lang="en-US" dirty="0"/>
              <a:t>makes the webpages interactive and responsive. These events are </a:t>
            </a:r>
            <a:r>
              <a:rPr lang="en-US" b="1" i="1" dirty="0">
                <a:solidFill>
                  <a:srgbClr val="7030A0"/>
                </a:solidFill>
              </a:rPr>
              <a:t>asynchronous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/>
              <a:t>(</a:t>
            </a:r>
            <a:r>
              <a:rPr lang="en-US" dirty="0" err="1"/>
              <a:t>i.e</a:t>
            </a:r>
            <a:r>
              <a:rPr lang="en-US" dirty="0"/>
              <a:t> it can occur anytime).</a:t>
            </a:r>
            <a:endParaRPr lang="en-US" dirty="0">
              <a:cs typeface="Arial" panose="020B0604020202020204" pitchFamily="34" charset="0"/>
            </a:endParaRPr>
          </a:p>
          <a:p>
            <a:pPr marL="0" lvl="1" algn="just" defTabSz="360000"/>
            <a:endParaRPr lang="en-US" dirty="0">
              <a:cs typeface="Arial" panose="020B0604020202020204" pitchFamily="34" charset="0"/>
            </a:endParaRPr>
          </a:p>
          <a:p>
            <a:r>
              <a:rPr lang="en-US" dirty="0"/>
              <a:t>JavaScript has the following </a:t>
            </a:r>
            <a:r>
              <a:rPr lang="en-US" b="1" dirty="0">
                <a:solidFill>
                  <a:srgbClr val="7030A0"/>
                </a:solidFill>
              </a:rPr>
              <a:t>event types</a:t>
            </a:r>
            <a:r>
              <a:rPr lang="ru-RU" dirty="0"/>
              <a:t>:</a:t>
            </a:r>
          </a:p>
          <a:p>
            <a:pPr marL="342900" indent="-342900">
              <a:buClrTx/>
              <a:buFont typeface="Arial" pitchFamily="34" charset="0"/>
              <a:buChar char="•"/>
            </a:pPr>
            <a:r>
              <a:rPr lang="en-US" b="1" dirty="0">
                <a:solidFill>
                  <a:srgbClr val="7030A0"/>
                </a:solidFill>
              </a:rPr>
              <a:t>Mouse events </a:t>
            </a:r>
            <a:r>
              <a:rPr lang="en-US" dirty="0"/>
              <a:t>(cursor movement, mouse click, etc.)</a:t>
            </a:r>
          </a:p>
          <a:p>
            <a:pPr marL="342900" indent="-342900">
              <a:buClrTx/>
              <a:buFont typeface="Arial" pitchFamily="34" charset="0"/>
              <a:buChar char="•"/>
            </a:pPr>
            <a:r>
              <a:rPr lang="en-US" b="1" dirty="0">
                <a:solidFill>
                  <a:srgbClr val="7030A0"/>
                </a:solidFill>
              </a:rPr>
              <a:t>Keyboard events </a:t>
            </a:r>
            <a:r>
              <a:rPr lang="en-US" dirty="0"/>
              <a:t>(pressing or releasing a keyboard key)</a:t>
            </a:r>
          </a:p>
          <a:p>
            <a:pPr marL="342900" indent="-342900">
              <a:buClrTx/>
              <a:buFont typeface="Arial" pitchFamily="34" charset="0"/>
              <a:buChar char="•"/>
            </a:pPr>
            <a:r>
              <a:rPr lang="en-US" b="1" dirty="0">
                <a:solidFill>
                  <a:srgbClr val="7030A0"/>
                </a:solidFill>
              </a:rPr>
              <a:t>Element life cycle events </a:t>
            </a:r>
            <a:r>
              <a:rPr lang="en-US" dirty="0"/>
              <a:t>(for example, web page load event)</a:t>
            </a:r>
          </a:p>
          <a:p>
            <a:pPr marL="342900" indent="-342900">
              <a:buClrTx/>
              <a:buFont typeface="Arial" pitchFamily="34" charset="0"/>
              <a:buChar char="•"/>
            </a:pPr>
            <a:r>
              <a:rPr lang="en-US" b="1" dirty="0">
                <a:solidFill>
                  <a:srgbClr val="7030A0"/>
                </a:solidFill>
              </a:rPr>
              <a:t>Events of form elements </a:t>
            </a:r>
            <a:r>
              <a:rPr lang="en-US" dirty="0"/>
              <a:t>(clicking a button on a form, selecting an element in a drop-down list, etc.)</a:t>
            </a:r>
          </a:p>
          <a:p>
            <a:pPr marL="342900" indent="-342900">
              <a:buClrTx/>
              <a:buFont typeface="Arial" pitchFamily="34" charset="0"/>
              <a:buChar char="•"/>
            </a:pPr>
            <a:r>
              <a:rPr lang="en-US" dirty="0"/>
              <a:t>Events that occur when </a:t>
            </a:r>
            <a:r>
              <a:rPr lang="en-US" b="1" dirty="0">
                <a:solidFill>
                  <a:srgbClr val="7030A0"/>
                </a:solidFill>
              </a:rPr>
              <a:t>DOM elements change</a:t>
            </a:r>
          </a:p>
          <a:p>
            <a:pPr marL="342900" indent="-342900">
              <a:buClrTx/>
              <a:buFont typeface="Arial" pitchFamily="34" charset="0"/>
              <a:buChar char="•"/>
            </a:pPr>
            <a:r>
              <a:rPr lang="en-US" dirty="0"/>
              <a:t>Events that occur when </a:t>
            </a:r>
            <a:r>
              <a:rPr lang="en-US" b="1" dirty="0">
                <a:solidFill>
                  <a:srgbClr val="7030A0"/>
                </a:solidFill>
              </a:rPr>
              <a:t>touched on touch screens</a:t>
            </a:r>
          </a:p>
          <a:p>
            <a:pPr marL="342900" indent="-342900">
              <a:buClrTx/>
              <a:buFont typeface="Arial" pitchFamily="34" charset="0"/>
              <a:buChar char="•"/>
            </a:pPr>
            <a:r>
              <a:rPr lang="en-US" dirty="0"/>
              <a:t>Events that occur when </a:t>
            </a:r>
            <a:r>
              <a:rPr lang="en-US" b="1" dirty="0">
                <a:solidFill>
                  <a:srgbClr val="7030A0"/>
                </a:solidFill>
              </a:rPr>
              <a:t>errors occur</a:t>
            </a:r>
            <a:endParaRPr lang="ru-RU" b="1" dirty="0">
              <a:solidFill>
                <a:srgbClr val="7030A0"/>
              </a:solidFill>
            </a:endParaRPr>
          </a:p>
          <a:p>
            <a:pPr marL="0" lvl="1" algn="just" defTabSz="360000"/>
            <a:endParaRPr lang="ru-RU" dirty="0">
              <a:cs typeface="Arial" panose="020B0604020202020204" pitchFamily="34" charset="0"/>
            </a:endParaRPr>
          </a:p>
        </p:txBody>
      </p:sp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Proxima Nova Black" charset="0"/>
              </a:rPr>
              <a:t>Events</a:t>
            </a:r>
            <a:endParaRPr lang="en-US" sz="3600" b="1" dirty="0">
              <a:latin typeface="Proxima Nova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67199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8976" y="1105896"/>
            <a:ext cx="11653283" cy="5635145"/>
          </a:xfrm>
        </p:spPr>
        <p:txBody>
          <a:bodyPr rtlCol="0">
            <a:noAutofit/>
          </a:bodyPr>
          <a:lstStyle/>
          <a:p>
            <a:r>
              <a:rPr lang="en-US" dirty="0"/>
              <a:t>Here is a list of some </a:t>
            </a:r>
            <a:r>
              <a:rPr lang="en-US" b="1" dirty="0">
                <a:solidFill>
                  <a:srgbClr val="7030A0"/>
                </a:solidFill>
              </a:rPr>
              <a:t>common HTML DOM events</a:t>
            </a:r>
            <a:r>
              <a:rPr lang="en-US" dirty="0"/>
              <a:t>:</a:t>
            </a:r>
          </a:p>
          <a:p>
            <a:pPr marL="342900" indent="-342900">
              <a:buClrTx/>
              <a:buFont typeface="Arial" pitchFamily="34" charset="0"/>
              <a:buChar char="•"/>
            </a:pPr>
            <a:r>
              <a:rPr lang="en-US" b="1" dirty="0">
                <a:solidFill>
                  <a:srgbClr val="7030A0"/>
                </a:solidFill>
                <a:cs typeface="Arial" panose="020B0604020202020204" pitchFamily="34" charset="0"/>
              </a:rPr>
              <a:t>change</a:t>
            </a:r>
            <a:r>
              <a:rPr lang="en-US" dirty="0">
                <a:solidFill>
                  <a:srgbClr val="7030A0"/>
                </a:solidFill>
                <a:cs typeface="Arial" panose="020B0604020202020204" pitchFamily="34" charset="0"/>
              </a:rPr>
              <a:t> </a:t>
            </a:r>
            <a:r>
              <a:rPr lang="en-US" dirty="0">
                <a:cs typeface="Arial" panose="020B0604020202020204" pitchFamily="34" charset="0"/>
              </a:rPr>
              <a:t>– an  HTML element has been changed</a:t>
            </a:r>
          </a:p>
          <a:p>
            <a:pPr marL="342900" indent="-342900">
              <a:buClrTx/>
              <a:buFont typeface="Arial" pitchFamily="34" charset="0"/>
              <a:buChar char="•"/>
            </a:pPr>
            <a:r>
              <a:rPr lang="en-US" b="1" dirty="0">
                <a:solidFill>
                  <a:srgbClr val="7030A0"/>
                </a:solidFill>
                <a:cs typeface="Arial" panose="020B0604020202020204" pitchFamily="34" charset="0"/>
              </a:rPr>
              <a:t>click</a:t>
            </a:r>
            <a:r>
              <a:rPr lang="en-US" dirty="0">
                <a:solidFill>
                  <a:srgbClr val="7030A0"/>
                </a:solidFill>
                <a:cs typeface="Arial" panose="020B0604020202020204" pitchFamily="34" charset="0"/>
              </a:rPr>
              <a:t> </a:t>
            </a:r>
            <a:r>
              <a:rPr lang="en-US" dirty="0">
                <a:cs typeface="Arial" panose="020B0604020202020204" pitchFamily="34" charset="0"/>
              </a:rPr>
              <a:t>- the user clicks an HTML element</a:t>
            </a:r>
          </a:p>
          <a:p>
            <a:pPr marL="342900" indent="-342900">
              <a:buClrTx/>
              <a:buFont typeface="Arial" pitchFamily="34" charset="0"/>
              <a:buChar char="•"/>
            </a:pPr>
            <a:r>
              <a:rPr lang="en-US" b="1" dirty="0" err="1">
                <a:solidFill>
                  <a:srgbClr val="7030A0"/>
                </a:solidFill>
                <a:cs typeface="Arial" panose="020B0604020202020204" pitchFamily="34" charset="0"/>
              </a:rPr>
              <a:t>mouseover</a:t>
            </a:r>
            <a:r>
              <a:rPr lang="en-US" dirty="0">
                <a:solidFill>
                  <a:srgbClr val="7030A0"/>
                </a:solidFill>
                <a:cs typeface="Arial" panose="020B0604020202020204" pitchFamily="34" charset="0"/>
              </a:rPr>
              <a:t> </a:t>
            </a:r>
            <a:r>
              <a:rPr lang="en-US" dirty="0">
                <a:cs typeface="Arial" panose="020B0604020202020204" pitchFamily="34" charset="0"/>
              </a:rPr>
              <a:t>	- the user moves the mouse over an HTML element</a:t>
            </a:r>
          </a:p>
          <a:p>
            <a:pPr marL="342900" indent="-342900">
              <a:buClrTx/>
              <a:buFont typeface="Arial" pitchFamily="34" charset="0"/>
              <a:buChar char="•"/>
            </a:pPr>
            <a:r>
              <a:rPr lang="en-US" b="1" dirty="0" err="1">
                <a:solidFill>
                  <a:srgbClr val="7030A0"/>
                </a:solidFill>
                <a:cs typeface="Arial" panose="020B0604020202020204" pitchFamily="34" charset="0"/>
              </a:rPr>
              <a:t>mouseout</a:t>
            </a:r>
            <a:r>
              <a:rPr lang="en-US" dirty="0">
                <a:solidFill>
                  <a:srgbClr val="7030A0"/>
                </a:solidFill>
                <a:cs typeface="Arial" panose="020B0604020202020204" pitchFamily="34" charset="0"/>
              </a:rPr>
              <a:t> </a:t>
            </a:r>
            <a:r>
              <a:rPr lang="en-US" dirty="0">
                <a:cs typeface="Arial" panose="020B0604020202020204" pitchFamily="34" charset="0"/>
              </a:rPr>
              <a:t>- the user moves the mouse away from an HTML element</a:t>
            </a:r>
          </a:p>
          <a:p>
            <a:pPr marL="342900" indent="-342900">
              <a:buClrTx/>
              <a:buFont typeface="Arial" pitchFamily="34" charset="0"/>
              <a:buChar char="•"/>
            </a:pPr>
            <a:r>
              <a:rPr lang="en-US" b="1" dirty="0" err="1">
                <a:solidFill>
                  <a:srgbClr val="7030A0"/>
                </a:solidFill>
                <a:cs typeface="Arial" panose="020B0604020202020204" pitchFamily="34" charset="0"/>
              </a:rPr>
              <a:t>keypress</a:t>
            </a:r>
            <a:r>
              <a:rPr lang="en-US" dirty="0">
                <a:solidFill>
                  <a:srgbClr val="7030A0"/>
                </a:solidFill>
                <a:cs typeface="Arial" panose="020B0604020202020204" pitchFamily="34" charset="0"/>
              </a:rPr>
              <a:t> </a:t>
            </a:r>
            <a:r>
              <a:rPr lang="en-US" dirty="0">
                <a:cs typeface="Arial" panose="020B0604020202020204" pitchFamily="34" charset="0"/>
              </a:rPr>
              <a:t>- the event occurs when the user presses a key</a:t>
            </a:r>
          </a:p>
          <a:p>
            <a:pPr marL="342900" indent="-342900">
              <a:buClrTx/>
              <a:buFont typeface="Arial" pitchFamily="34" charset="0"/>
              <a:buChar char="•"/>
            </a:pPr>
            <a:r>
              <a:rPr lang="en-US" b="1" dirty="0" err="1">
                <a:solidFill>
                  <a:srgbClr val="7030A0"/>
                </a:solidFill>
                <a:cs typeface="Arial" panose="020B0604020202020204" pitchFamily="34" charset="0"/>
              </a:rPr>
              <a:t>keydown</a:t>
            </a:r>
            <a:r>
              <a:rPr lang="en-US" dirty="0">
                <a:solidFill>
                  <a:srgbClr val="7030A0"/>
                </a:solidFill>
                <a:cs typeface="Arial" panose="020B0604020202020204" pitchFamily="34" charset="0"/>
              </a:rPr>
              <a:t> </a:t>
            </a:r>
            <a:r>
              <a:rPr lang="en-US" dirty="0">
                <a:cs typeface="Arial" panose="020B0604020202020204" pitchFamily="34" charset="0"/>
              </a:rPr>
              <a:t>- the user pushes a keyboard key</a:t>
            </a:r>
          </a:p>
          <a:p>
            <a:pPr marL="342900" indent="-342900">
              <a:buClrTx/>
              <a:buFont typeface="Arial" pitchFamily="34" charset="0"/>
              <a:buChar char="•"/>
            </a:pPr>
            <a:r>
              <a:rPr lang="en-US" b="1" dirty="0">
                <a:solidFill>
                  <a:srgbClr val="7030A0"/>
                </a:solidFill>
                <a:cs typeface="Arial" panose="020B0604020202020204" pitchFamily="34" charset="0"/>
              </a:rPr>
              <a:t>load</a:t>
            </a:r>
            <a:r>
              <a:rPr lang="en-US" dirty="0">
                <a:solidFill>
                  <a:srgbClr val="7030A0"/>
                </a:solidFill>
                <a:cs typeface="Arial" panose="020B0604020202020204" pitchFamily="34" charset="0"/>
              </a:rPr>
              <a:t> </a:t>
            </a:r>
            <a:r>
              <a:rPr lang="en-US" dirty="0">
                <a:cs typeface="Arial" panose="020B0604020202020204" pitchFamily="34" charset="0"/>
              </a:rPr>
              <a:t>- the browser has finished loading the page</a:t>
            </a:r>
          </a:p>
          <a:p>
            <a:pPr marL="342900" indent="-342900">
              <a:buClrTx/>
              <a:buFont typeface="Arial" pitchFamily="34" charset="0"/>
              <a:buChar char="•"/>
            </a:pPr>
            <a:r>
              <a:rPr lang="ru-RU" b="1" dirty="0" err="1">
                <a:solidFill>
                  <a:srgbClr val="7030A0"/>
                </a:solidFill>
              </a:rPr>
              <a:t>submit</a:t>
            </a:r>
            <a:r>
              <a:rPr lang="ru-RU" dirty="0">
                <a:solidFill>
                  <a:srgbClr val="7030A0"/>
                </a:solidFill>
              </a:rPr>
              <a:t> </a:t>
            </a:r>
            <a:r>
              <a:rPr lang="ru-RU" dirty="0"/>
              <a:t>– </a:t>
            </a:r>
            <a:r>
              <a:rPr lang="en-US" dirty="0"/>
              <a:t>the visitor submitted the &lt;form&gt;</a:t>
            </a:r>
          </a:p>
          <a:p>
            <a:pPr marL="342900" indent="-342900">
              <a:buClrTx/>
              <a:buFont typeface="Arial" pitchFamily="34" charset="0"/>
              <a:buChar char="•"/>
            </a:pPr>
            <a:r>
              <a:rPr lang="ru-RU" b="1" dirty="0" err="1">
                <a:solidFill>
                  <a:srgbClr val="7030A0"/>
                </a:solidFill>
              </a:rPr>
              <a:t>focus</a:t>
            </a:r>
            <a:r>
              <a:rPr lang="ru-RU" dirty="0">
                <a:solidFill>
                  <a:srgbClr val="7030A0"/>
                </a:solidFill>
              </a:rPr>
              <a:t> </a:t>
            </a:r>
            <a:r>
              <a:rPr lang="ru-RU" dirty="0"/>
              <a:t>– </a:t>
            </a:r>
            <a:r>
              <a:rPr lang="en-US" dirty="0"/>
              <a:t>the visitor focuses on the element, such as clicking on &lt;input&gt;</a:t>
            </a:r>
          </a:p>
          <a:p>
            <a:pPr marL="342900" indent="-342900">
              <a:buClrTx/>
              <a:buFont typeface="Arial" pitchFamily="34" charset="0"/>
              <a:buChar char="•"/>
            </a:pPr>
            <a:r>
              <a:rPr lang="ru-RU" b="1" dirty="0" err="1">
                <a:solidFill>
                  <a:srgbClr val="7030A0"/>
                </a:solidFill>
              </a:rPr>
              <a:t>transitionend</a:t>
            </a:r>
            <a:r>
              <a:rPr lang="ru-RU" dirty="0">
                <a:solidFill>
                  <a:srgbClr val="7030A0"/>
                </a:solidFill>
              </a:rPr>
              <a:t> </a:t>
            </a:r>
            <a:r>
              <a:rPr lang="ru-RU" dirty="0"/>
              <a:t>– </a:t>
            </a:r>
            <a:r>
              <a:rPr lang="en-US" dirty="0"/>
              <a:t>when the CSS animation is complete</a:t>
            </a:r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Proxima Nova Black" panose="02000506030000020004" pitchFamily="2" charset="0"/>
              </a:rPr>
              <a:t>Events. Common events</a:t>
            </a:r>
            <a:endParaRPr lang="en-US" sz="3600" b="1" dirty="0">
              <a:latin typeface="Proxima Nova Black" panose="02000506030000020004" pitchFamily="2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4066687" y="6028097"/>
            <a:ext cx="25738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hlinkClick r:id="rId3"/>
              </a:rPr>
              <a:t>HTML DOM Events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9765807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82772" y="1169581"/>
            <a:ext cx="11366205" cy="5571460"/>
          </a:xfrm>
        </p:spPr>
        <p:txBody>
          <a:bodyPr rtlCol="0">
            <a:noAutofit/>
          </a:bodyPr>
          <a:lstStyle/>
          <a:p>
            <a:r>
              <a:rPr lang="en-US" dirty="0"/>
              <a:t>An event can be assigned a </a:t>
            </a:r>
            <a:r>
              <a:rPr lang="en-US" b="1" dirty="0">
                <a:solidFill>
                  <a:srgbClr val="7030A0"/>
                </a:solidFill>
              </a:rPr>
              <a:t>handler</a:t>
            </a:r>
            <a:r>
              <a:rPr lang="en-US" dirty="0"/>
              <a:t>, that is, a function that will fire as soon as the event occurs.</a:t>
            </a:r>
          </a:p>
          <a:p>
            <a:r>
              <a:rPr lang="en-US" dirty="0"/>
              <a:t>Thanks to handlers, JavaScript code can respond to user actions.</a:t>
            </a:r>
            <a:endParaRPr lang="ru-RU" dirty="0"/>
          </a:p>
          <a:p>
            <a:pPr marL="0" lvl="1" algn="just" defTabSz="360000"/>
            <a:endParaRPr lang="en-US" dirty="0">
              <a:cs typeface="Arial" panose="020B0604020202020204" pitchFamily="34" charset="0"/>
            </a:endParaRPr>
          </a:p>
          <a:p>
            <a:r>
              <a:rPr lang="en-US" dirty="0"/>
              <a:t>JavaScript has three methods for assigning </a:t>
            </a:r>
            <a:r>
              <a:rPr lang="en-US" b="1" dirty="0">
                <a:solidFill>
                  <a:srgbClr val="7030A0"/>
                </a:solidFill>
              </a:rPr>
              <a:t>event handlers</a:t>
            </a:r>
            <a:r>
              <a:rPr lang="ru-RU" dirty="0"/>
              <a:t>:</a:t>
            </a:r>
          </a:p>
          <a:p>
            <a:pPr marL="457200" indent="-457200">
              <a:buClrTx/>
              <a:buFont typeface="+mj-lt"/>
              <a:buAutoNum type="arabicParenR"/>
            </a:pPr>
            <a:r>
              <a:rPr lang="en-US" dirty="0"/>
              <a:t>Using the </a:t>
            </a:r>
            <a:r>
              <a:rPr lang="en-US" b="1" dirty="0">
                <a:solidFill>
                  <a:srgbClr val="7030A0"/>
                </a:solidFill>
              </a:rPr>
              <a:t>HTML attribute</a:t>
            </a:r>
            <a:endParaRPr lang="ru-RU" b="1" dirty="0">
              <a:solidFill>
                <a:srgbClr val="7030A0"/>
              </a:solidFill>
            </a:endParaRPr>
          </a:p>
          <a:p>
            <a:pPr marL="457200" indent="-457200">
              <a:buClrTx/>
              <a:buFont typeface="+mj-lt"/>
              <a:buAutoNum type="arabicParenR"/>
            </a:pPr>
            <a:r>
              <a:rPr lang="en-US" dirty="0"/>
              <a:t>Using the </a:t>
            </a:r>
            <a:r>
              <a:rPr lang="en-US" b="1" dirty="0">
                <a:solidFill>
                  <a:srgbClr val="7030A0"/>
                </a:solidFill>
              </a:rPr>
              <a:t>DOM element property</a:t>
            </a:r>
            <a:endParaRPr lang="ru-RU" b="1" dirty="0">
              <a:solidFill>
                <a:srgbClr val="7030A0"/>
              </a:solidFill>
            </a:endParaRPr>
          </a:p>
          <a:p>
            <a:pPr marL="457200" indent="-457200">
              <a:buClrTx/>
              <a:buFont typeface="+mj-lt"/>
              <a:buAutoNum type="arabicParenR"/>
            </a:pPr>
            <a:r>
              <a:rPr lang="en-US" dirty="0"/>
              <a:t>Using the </a:t>
            </a:r>
            <a:r>
              <a:rPr lang="en-US" b="1" dirty="0" err="1">
                <a:solidFill>
                  <a:srgbClr val="7030A0"/>
                </a:solidFill>
              </a:rPr>
              <a:t>EventListener</a:t>
            </a:r>
            <a:r>
              <a:rPr lang="en-US" b="1" dirty="0">
                <a:solidFill>
                  <a:srgbClr val="7030A0"/>
                </a:solidFill>
              </a:rPr>
              <a:t> methods</a:t>
            </a:r>
            <a:endParaRPr lang="ru-RU" b="1" dirty="0">
              <a:solidFill>
                <a:srgbClr val="7030A0"/>
              </a:solidFill>
            </a:endParaRPr>
          </a:p>
          <a:p>
            <a:pPr marL="0" lvl="1" indent="0" algn="just" defTabSz="360000">
              <a:buNone/>
            </a:pPr>
            <a:endParaRPr lang="ru-RU" dirty="0">
              <a:cs typeface="Arial" panose="020B0604020202020204" pitchFamily="34" charset="0"/>
            </a:endParaRPr>
          </a:p>
        </p:txBody>
      </p:sp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Proxima Nova Black" panose="02000506030000020004" pitchFamily="2" charset="0"/>
              </a:rPr>
              <a:t>Events handlers </a:t>
            </a:r>
            <a:endParaRPr lang="en-US" sz="3600" b="1" dirty="0">
              <a:latin typeface="Proxima Nova Black" panose="0200050603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37080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1" algn="l" rtl="0">
              <a:lnSpc>
                <a:spcPct val="90000"/>
              </a:lnSpc>
              <a:spcBef>
                <a:spcPct val="0"/>
              </a:spcBef>
            </a:pPr>
            <a:r>
              <a:rPr lang="en-US" sz="3600" dirty="0">
                <a:latin typeface="Proxima Nova Black" charset="0"/>
              </a:rPr>
              <a:t>Events handlers. HTML attribute</a:t>
            </a:r>
            <a:endParaRPr lang="en-US" sz="3600" b="1" dirty="0">
              <a:latin typeface="Proxima Nova Black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382787" y="1028357"/>
            <a:ext cx="11493785" cy="68480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dirty="0"/>
              <a:t>The most easiest and the simplest way to handle events is by using </a:t>
            </a:r>
            <a:r>
              <a:rPr lang="en-US" sz="2200" b="1" dirty="0">
                <a:solidFill>
                  <a:srgbClr val="7030A0"/>
                </a:solidFill>
              </a:rPr>
              <a:t>Inline Events</a:t>
            </a:r>
            <a:r>
              <a:rPr lang="en-US" sz="2200" dirty="0"/>
              <a:t>.</a:t>
            </a:r>
          </a:p>
          <a:p>
            <a:pPr>
              <a:spcAft>
                <a:spcPts val="600"/>
              </a:spcAft>
            </a:pPr>
            <a:r>
              <a:rPr lang="en-US" sz="2200" dirty="0"/>
              <a:t>To create an Inline Event you need a </a:t>
            </a:r>
            <a:r>
              <a:rPr lang="en-US" sz="2200" b="1" i="1" dirty="0">
                <a:solidFill>
                  <a:srgbClr val="7030A0"/>
                </a:solidFill>
              </a:rPr>
              <a:t>simple event handler</a:t>
            </a:r>
            <a:r>
              <a:rPr lang="en-US" sz="2200" b="1" dirty="0">
                <a:solidFill>
                  <a:srgbClr val="7030A0"/>
                </a:solidFill>
              </a:rPr>
              <a:t> </a:t>
            </a:r>
            <a:r>
              <a:rPr lang="en-US" sz="2200" dirty="0"/>
              <a:t>and </a:t>
            </a:r>
            <a:r>
              <a:rPr lang="en-US" sz="2200" b="1" i="1" dirty="0">
                <a:solidFill>
                  <a:srgbClr val="7030A0"/>
                </a:solidFill>
              </a:rPr>
              <a:t>event attribute</a:t>
            </a:r>
            <a:r>
              <a:rPr lang="en-US" sz="2200" dirty="0"/>
              <a:t>, which is called     "</a:t>
            </a:r>
            <a:r>
              <a:rPr lang="en-US" sz="2200" b="1" dirty="0">
                <a:solidFill>
                  <a:srgbClr val="7030A0"/>
                </a:solidFill>
              </a:rPr>
              <a:t>on&lt;event&gt;</a:t>
            </a:r>
            <a:r>
              <a:rPr lang="en-US" sz="2200" dirty="0"/>
              <a:t>"</a:t>
            </a:r>
          </a:p>
          <a:p>
            <a:pPr marL="457200" lvl="2" defTabSz="360000"/>
            <a:r>
              <a:rPr lang="en-US" sz="2000" dirty="0">
                <a:latin typeface="Consolas" pitchFamily="49" charset="0"/>
                <a:cs typeface="Consolas" pitchFamily="49" charset="0"/>
              </a:rPr>
              <a:t>&lt;</a:t>
            </a:r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button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2000" b="1" dirty="0" err="1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onclick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="</a:t>
            </a:r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alert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('New message')"&gt;Press button&lt;/</a:t>
            </a:r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button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&gt;</a:t>
            </a:r>
          </a:p>
          <a:p>
            <a:pPr marL="0" lvl="1" defTabSz="360000"/>
            <a:endParaRPr lang="en-US" sz="2000" dirty="0">
              <a:solidFill>
                <a:srgbClr val="0000F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1" algn="just" defTabSz="360000"/>
            <a:endParaRPr lang="uk-UA" sz="2000" dirty="0"/>
          </a:p>
          <a:p>
            <a:pPr marL="0" lvl="1" algn="just" defTabSz="360000"/>
            <a:endParaRPr lang="uk-UA" sz="2000" dirty="0"/>
          </a:p>
          <a:p>
            <a:pPr marL="0" lvl="1" algn="just" defTabSz="360000"/>
            <a:endParaRPr lang="uk-UA" sz="2000" dirty="0"/>
          </a:p>
          <a:p>
            <a:pPr marL="0" lvl="1" algn="just" defTabSz="360000"/>
            <a:endParaRPr lang="uk-UA" sz="2000" dirty="0"/>
          </a:p>
          <a:p>
            <a:pPr marL="0" lvl="1" algn="just" defTabSz="360000"/>
            <a:endParaRPr lang="uk-UA" sz="2000" dirty="0"/>
          </a:p>
          <a:p>
            <a:pPr marL="0" lvl="1" algn="just" defTabSz="360000"/>
            <a:r>
              <a:rPr lang="en-US" sz="2200" dirty="0"/>
              <a:t>An </a:t>
            </a:r>
            <a:r>
              <a:rPr lang="en-US" sz="2200" dirty="0" err="1"/>
              <a:t>onclick</a:t>
            </a:r>
            <a:r>
              <a:rPr lang="en-US" sz="2200" dirty="0"/>
              <a:t> attribute is created in a regular button, which sets the event handler for clicking the button. That is, in order </a:t>
            </a:r>
            <a:r>
              <a:rPr lang="en-US" sz="2200" b="1" dirty="0">
                <a:solidFill>
                  <a:srgbClr val="7030A0"/>
                </a:solidFill>
              </a:rPr>
              <a:t>to process any event, we need to define a handler for it</a:t>
            </a:r>
            <a:r>
              <a:rPr lang="en-US" sz="2200" dirty="0"/>
              <a:t>. The handler is JavaScript code. When you click on the button, the code specified in the "</a:t>
            </a:r>
            <a:r>
              <a:rPr lang="en-US" sz="2200" dirty="0" err="1"/>
              <a:t>onclick</a:t>
            </a:r>
            <a:r>
              <a:rPr lang="en-US" sz="2200" dirty="0"/>
              <a:t>“ attribute will be executed.</a:t>
            </a:r>
            <a:endParaRPr lang="ru-RU" sz="2200" dirty="0">
              <a:cs typeface="Arial" panose="020B0604020202020204" pitchFamily="34" charset="0"/>
            </a:endParaRPr>
          </a:p>
          <a:p>
            <a:pPr marL="0" lvl="1" algn="just" defTabSz="360000"/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defTabSz="360000"/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defTabSz="360000"/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defTabSz="360000"/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defTabSz="360000"/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defTabSz="360000"/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defTabSz="360000"/>
            <a:endParaRPr lang="ru-RU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920560" y="5739092"/>
            <a:ext cx="8882659" cy="946301"/>
          </a:xfrm>
          <a:prstGeom prst="round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lvl="1" algn="just" defTabSz="360000"/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Please note that inside the "alert" single quotes are used, since the attribute itself is in double</a:t>
            </a:r>
            <a:endParaRPr lang="ru-RU" sz="2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357836" y="5704410"/>
            <a:ext cx="562224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6000" b="1" cap="none" spc="0" dirty="0">
                <a:ln w="11430"/>
                <a:solidFill>
                  <a:srgbClr val="FF0000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!</a:t>
            </a:r>
            <a:endParaRPr lang="ru-RU" sz="6000" b="1" cap="none" spc="0" dirty="0">
              <a:ln w="11430"/>
              <a:solidFill>
                <a:srgbClr val="FF0000"/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7162" y="2668785"/>
            <a:ext cx="5495925" cy="1371600"/>
          </a:xfrm>
          <a:prstGeom prst="rect">
            <a:avLst/>
          </a:prstGeom>
          <a:noFill/>
          <a:ln w="9525">
            <a:solidFill>
              <a:schemeClr val="bg2">
                <a:lumMod val="65000"/>
              </a:schemeClr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342277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97713" y="1105896"/>
            <a:ext cx="11568222" cy="5635145"/>
          </a:xfrm>
        </p:spPr>
        <p:txBody>
          <a:bodyPr rtlCol="0">
            <a:noAutofit/>
          </a:bodyPr>
          <a:lstStyle/>
          <a:p>
            <a:pPr marL="0" lvl="1" algn="just" defTabSz="360000"/>
            <a:r>
              <a:rPr lang="en-US" dirty="0"/>
              <a:t>However, to keep the JavaScript </a:t>
            </a:r>
            <a:r>
              <a:rPr lang="en-US" dirty="0" err="1"/>
              <a:t>seperate</a:t>
            </a:r>
            <a:r>
              <a:rPr lang="en-US" dirty="0"/>
              <a:t> from HTML, you can set up the event handler in an external JavaScript file or within the &lt;script&gt; and &lt;/script&gt; tags</a:t>
            </a:r>
            <a:r>
              <a:rPr lang="uk-UA" dirty="0"/>
              <a:t>. </a:t>
            </a:r>
            <a:r>
              <a:rPr lang="en-US" dirty="0"/>
              <a:t>You can assign an element attribute to a function:</a:t>
            </a:r>
          </a:p>
          <a:p>
            <a:pPr marL="0" lvl="1" algn="just" defTabSz="360000"/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defTabSz="360000"/>
            <a:r>
              <a:rPr lang="en-US" sz="2000" dirty="0">
                <a:latin typeface="Consolas" pitchFamily="49" charset="0"/>
                <a:cs typeface="Consolas" pitchFamily="49" charset="0"/>
              </a:rPr>
              <a:t>&lt;</a:t>
            </a:r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button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 type="button" </a:t>
            </a:r>
            <a:r>
              <a:rPr lang="en-US" sz="2000" b="1" dirty="0" err="1">
                <a:solidFill>
                  <a:srgbClr val="7030A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onclick</a:t>
            </a:r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="</a:t>
            </a:r>
            <a:r>
              <a:rPr lang="en-US" sz="2000" dirty="0" err="1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sendMessage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()</a:t>
            </a:r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"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 id="</a:t>
            </a:r>
            <a:r>
              <a:rPr lang="en-US" sz="2000" dirty="0" err="1">
                <a:latin typeface="Consolas" pitchFamily="49" charset="0"/>
                <a:cs typeface="Consolas" pitchFamily="49" charset="0"/>
              </a:rPr>
              <a:t>myBtn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"&gt;Send message&lt;/button&gt;</a:t>
            </a:r>
          </a:p>
          <a:p>
            <a:pPr marL="0" lvl="1" defTabSz="360000"/>
            <a:r>
              <a:rPr lang="en-US" sz="2000" dirty="0">
                <a:latin typeface="Consolas" pitchFamily="49" charset="0"/>
                <a:cs typeface="Consolas" pitchFamily="49" charset="0"/>
              </a:rPr>
              <a:t>&lt;</a:t>
            </a:r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script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&gt;</a:t>
            </a:r>
          </a:p>
          <a:p>
            <a:pPr marL="0" lvl="1" defTabSz="360000"/>
            <a:r>
              <a:rPr lang="en-US" sz="2000" dirty="0"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function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2000" dirty="0" err="1">
                <a:latin typeface="Consolas" pitchFamily="49" charset="0"/>
                <a:cs typeface="Consolas" pitchFamily="49" charset="0"/>
              </a:rPr>
              <a:t>sendMessage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() {</a:t>
            </a:r>
          </a:p>
          <a:p>
            <a:pPr marL="0" lvl="1" defTabSz="360000"/>
            <a:r>
              <a:rPr lang="en-US" sz="2000" dirty="0"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alert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(‘New message from function!');</a:t>
            </a:r>
          </a:p>
          <a:p>
            <a:pPr marL="0" lvl="1" defTabSz="360000"/>
            <a:r>
              <a:rPr lang="en-US" sz="2000" dirty="0">
                <a:latin typeface="Consolas" pitchFamily="49" charset="0"/>
                <a:cs typeface="Consolas" pitchFamily="49" charset="0"/>
              </a:rPr>
              <a:t>    }</a:t>
            </a:r>
          </a:p>
          <a:p>
            <a:pPr marL="0" lvl="1" defTabSz="360000"/>
            <a:r>
              <a:rPr lang="en-US" sz="2000" dirty="0">
                <a:latin typeface="Consolas" pitchFamily="49" charset="0"/>
                <a:cs typeface="Consolas" pitchFamily="49" charset="0"/>
              </a:rPr>
              <a:t>&lt;/</a:t>
            </a:r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script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&gt;</a:t>
            </a:r>
            <a:endParaRPr lang="uk-UA" sz="2000" dirty="0">
              <a:latin typeface="Consolas" pitchFamily="49" charset="0"/>
              <a:cs typeface="Consolas" pitchFamily="49" charset="0"/>
            </a:endParaRPr>
          </a:p>
          <a:p>
            <a:pPr marL="0" lvl="1" defTabSz="360000"/>
            <a:endParaRPr lang="en-US" sz="1900" dirty="0">
              <a:solidFill>
                <a:srgbClr val="0000FF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>
                <a:latin typeface="Proxima Nova Black" charset="0"/>
              </a:rPr>
              <a:t>Events handlers. HTML attribute</a:t>
            </a:r>
            <a:endParaRPr lang="en-US" sz="3200" b="1" dirty="0">
              <a:latin typeface="Proxima Nova Black" charset="0"/>
            </a:endParaRPr>
          </a:p>
        </p:txBody>
      </p:sp>
      <p:sp>
        <p:nvSpPr>
          <p:cNvPr id="4" name="Скругленный прямоугольник 3"/>
          <p:cNvSpPr/>
          <p:nvPr/>
        </p:nvSpPr>
        <p:spPr>
          <a:xfrm>
            <a:off x="920560" y="5281873"/>
            <a:ext cx="8882659" cy="946301"/>
          </a:xfrm>
          <a:prstGeom prst="round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lvl="1" algn="just" defTabSz="360000"/>
            <a:r>
              <a:rPr lang="en-US" sz="2000" b="1" dirty="0"/>
              <a:t>Note:</a:t>
            </a:r>
            <a:r>
              <a:rPr lang="en-US" sz="2000" dirty="0"/>
              <a:t> Since HTML attributes are case-insensitive so </a:t>
            </a:r>
            <a:r>
              <a:rPr lang="en-US" sz="2000" dirty="0" err="1"/>
              <a:t>onclick</a:t>
            </a:r>
            <a:r>
              <a:rPr lang="en-US" sz="2000" dirty="0"/>
              <a:t> may also be written as </a:t>
            </a:r>
            <a:r>
              <a:rPr lang="en-US" sz="2000" dirty="0" err="1"/>
              <a:t>onClick</a:t>
            </a:r>
            <a:r>
              <a:rPr lang="en-US" sz="2000" dirty="0"/>
              <a:t>, </a:t>
            </a:r>
            <a:r>
              <a:rPr lang="en-US" sz="2000" dirty="0" err="1"/>
              <a:t>OnClick</a:t>
            </a:r>
            <a:r>
              <a:rPr lang="en-US" sz="2000" dirty="0"/>
              <a:t> or ONCLICK. But its </a:t>
            </a:r>
            <a:r>
              <a:rPr lang="en-US" sz="2000" i="1" dirty="0"/>
              <a:t>value</a:t>
            </a:r>
            <a:r>
              <a:rPr lang="en-US" sz="2000" dirty="0"/>
              <a:t> is case-sensitive.</a:t>
            </a:r>
            <a:endParaRPr lang="ru-RU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357836" y="5247191"/>
            <a:ext cx="562224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6000" b="1" cap="none" spc="0" dirty="0">
                <a:ln w="11430"/>
                <a:solidFill>
                  <a:srgbClr val="FF0000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!</a:t>
            </a:r>
            <a:endParaRPr lang="ru-RU" sz="6000" b="1" cap="none" spc="0" dirty="0">
              <a:ln w="11430"/>
              <a:solidFill>
                <a:srgbClr val="FF0000"/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342277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>
            <a:extLst>
              <a:ext uri="{FF2B5EF4-FFF2-40B4-BE49-F238E27FC236}">
                <a16:creationId xmlns:a16="http://schemas.microsoft.com/office/drawing/2014/main" id="{5A77A9F3-A362-42AE-B596-7CAE8E000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600" dirty="0"/>
              <a:t>Agenda</a:t>
            </a:r>
            <a:br>
              <a:rPr lang="en-US" altLang="en-US" sz="3600" dirty="0"/>
            </a:br>
            <a:endParaRPr lang="uk-UA" altLang="en-US" dirty="0"/>
          </a:p>
        </p:txBody>
      </p:sp>
      <p:sp>
        <p:nvSpPr>
          <p:cNvPr id="17411" name="Content Placeholder 2">
            <a:extLst>
              <a:ext uri="{FF2B5EF4-FFF2-40B4-BE49-F238E27FC236}">
                <a16:creationId xmlns:a16="http://schemas.microsoft.com/office/drawing/2014/main" id="{FC15344B-6158-4D9A-91AA-BFE414E5515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14374" y="1895475"/>
            <a:ext cx="10820400" cy="3429000"/>
          </a:xfrm>
        </p:spPr>
        <p:txBody>
          <a:bodyPr/>
          <a:lstStyle/>
          <a:p>
            <a:pPr marL="342900" lvl="1" indent="-342900" defTabSz="3600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Ø"/>
            </a:pPr>
            <a:r>
              <a:rPr lang="en-US" sz="2400" dirty="0">
                <a:latin typeface="Proxima Nova Black" charset="0"/>
              </a:rPr>
              <a:t>BOM</a:t>
            </a:r>
          </a:p>
          <a:p>
            <a:pPr marL="800100" lvl="2" indent="-342900" defTabSz="3600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Ø"/>
            </a:pPr>
            <a:r>
              <a:rPr lang="en-US" sz="2400" dirty="0">
                <a:latin typeface="Proxima Nova Black" charset="0"/>
                <a:cs typeface="Arial" panose="020B0604020202020204" pitchFamily="34" charset="0"/>
              </a:rPr>
              <a:t>Window object</a:t>
            </a:r>
          </a:p>
          <a:p>
            <a:pPr marL="800100" lvl="2" indent="-342900" defTabSz="3600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Ø"/>
            </a:pPr>
            <a:r>
              <a:rPr lang="en-US" sz="2400" dirty="0">
                <a:latin typeface="Proxima Nova Black" charset="0"/>
                <a:cs typeface="Arial" panose="020B0604020202020204" pitchFamily="34" charset="0"/>
              </a:rPr>
              <a:t>History object</a:t>
            </a:r>
          </a:p>
          <a:p>
            <a:pPr marL="800100" lvl="2" indent="-342900" defTabSz="3600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Ø"/>
            </a:pPr>
            <a:r>
              <a:rPr lang="en-US" sz="2400" dirty="0">
                <a:latin typeface="Proxima Nova Black" charset="0"/>
                <a:cs typeface="Arial" panose="020B0604020202020204" pitchFamily="34" charset="0"/>
              </a:rPr>
              <a:t>Screen object</a:t>
            </a:r>
          </a:p>
          <a:p>
            <a:pPr marL="800100" lvl="2" indent="-342900" defTabSz="3600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Ø"/>
            </a:pPr>
            <a:r>
              <a:rPr lang="en-US" sz="2400" dirty="0">
                <a:latin typeface="Proxima Nova Black" charset="0"/>
                <a:cs typeface="Arial" panose="020B0604020202020204" pitchFamily="34" charset="0"/>
              </a:rPr>
              <a:t>Location object</a:t>
            </a:r>
          </a:p>
          <a:p>
            <a:pPr marL="800100" lvl="2" indent="-342900" defTabSz="3600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Ø"/>
            </a:pPr>
            <a:r>
              <a:rPr lang="en-US" sz="2400" dirty="0">
                <a:latin typeface="Proxima Nova Black" charset="0"/>
                <a:cs typeface="Arial" panose="020B0604020202020204" pitchFamily="34" charset="0"/>
              </a:rPr>
              <a:t>Navigator object</a:t>
            </a:r>
          </a:p>
          <a:p>
            <a:pPr marL="800100" lvl="2" indent="-342900" defTabSz="3600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Ø"/>
            </a:pPr>
            <a:r>
              <a:rPr lang="en-US" sz="2400" dirty="0">
                <a:latin typeface="Proxima Nova Black" charset="0"/>
                <a:cs typeface="Arial" panose="020B0604020202020204" pitchFamily="34" charset="0"/>
              </a:rPr>
              <a:t>Geolocation object</a:t>
            </a:r>
            <a:endParaRPr lang="ru-RU" sz="240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1" indent="-342900" defTabSz="3600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Ø"/>
            </a:pPr>
            <a:r>
              <a:rPr lang="en-US" sz="2400" dirty="0">
                <a:latin typeface="Proxima Nova Black" charset="0"/>
              </a:rPr>
              <a:t>Events</a:t>
            </a:r>
            <a:endParaRPr lang="en-US" sz="2400" b="1" dirty="0">
              <a:solidFill>
                <a:srgbClr val="FF0000"/>
              </a:solidFill>
              <a:latin typeface="Proxima Nova Black" charset="0"/>
            </a:endParaRPr>
          </a:p>
          <a:p>
            <a:pPr marL="800100" lvl="2" indent="-342900" defTabSz="3600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Ø"/>
            </a:pPr>
            <a:r>
              <a:rPr lang="en-US" sz="2400" dirty="0">
                <a:latin typeface="Proxima Nova Black" charset="0"/>
              </a:rPr>
              <a:t>Events handlers </a:t>
            </a:r>
          </a:p>
          <a:p>
            <a:pPr marL="800100" lvl="2" indent="-342900" defTabSz="3600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Ø"/>
            </a:pPr>
            <a:r>
              <a:rPr lang="en-US" sz="2400" dirty="0">
                <a:latin typeface="Proxima Nova Black" charset="0"/>
              </a:rPr>
              <a:t>Events object</a:t>
            </a:r>
            <a:endParaRPr lang="en-US" sz="2400" b="1" dirty="0">
              <a:solidFill>
                <a:srgbClr val="FF0000"/>
              </a:solidFill>
              <a:latin typeface="Proxima Nova Black" charset="0"/>
            </a:endParaRPr>
          </a:p>
          <a:p>
            <a:pPr marL="457200" lvl="2" defTabSz="360000">
              <a:spcBef>
                <a:spcPts val="600"/>
              </a:spcBef>
              <a:spcAft>
                <a:spcPts val="600"/>
              </a:spcAft>
            </a:pP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7159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2730" y="1105896"/>
            <a:ext cx="11779530" cy="5635145"/>
          </a:xfrm>
        </p:spPr>
        <p:txBody>
          <a:bodyPr rtlCol="0">
            <a:noAutofit/>
          </a:bodyPr>
          <a:lstStyle/>
          <a:p>
            <a:r>
              <a:rPr lang="en-US" dirty="0"/>
              <a:t>Although this approach works great, it has many disadvantages</a:t>
            </a:r>
            <a:r>
              <a:rPr lang="ru-RU" dirty="0"/>
              <a:t>:</a:t>
            </a:r>
          </a:p>
          <a:p>
            <a:pPr marL="342900" indent="-342900">
              <a:buClrTx/>
              <a:buFont typeface="Arial" pitchFamily="34" charset="0"/>
              <a:buChar char="•"/>
            </a:pPr>
            <a:r>
              <a:rPr lang="en-US" dirty="0"/>
              <a:t>Html code mixes with JavaScript code, making it harder to develop, debug, and maintain an application</a:t>
            </a:r>
          </a:p>
          <a:p>
            <a:pPr marL="342900" indent="-342900">
              <a:buClrTx/>
              <a:buFont typeface="Arial" pitchFamily="34" charset="0"/>
              <a:buChar char="•"/>
            </a:pPr>
            <a:r>
              <a:rPr lang="en-US" dirty="0"/>
              <a:t>Event handlers can only be set for items already created on the web page. Dynamically created elements in this case lose the ability to handle events</a:t>
            </a:r>
          </a:p>
          <a:p>
            <a:pPr marL="342900" indent="-342900">
              <a:buClrTx/>
              <a:buFont typeface="Arial" pitchFamily="34" charset="0"/>
              <a:buChar char="•"/>
            </a:pPr>
            <a:r>
              <a:rPr lang="en-US" dirty="0"/>
              <a:t>Only one handler can be attached to an element for a single event.</a:t>
            </a:r>
          </a:p>
          <a:p>
            <a:pPr marL="342900" indent="-342900">
              <a:buClrTx/>
              <a:buFont typeface="Arial" pitchFamily="34" charset="0"/>
              <a:buChar char="•"/>
            </a:pPr>
            <a:r>
              <a:rPr lang="en-US" dirty="0"/>
              <a:t>Cannot delete handler without changing code</a:t>
            </a:r>
            <a:endParaRPr lang="ru-RU" dirty="0"/>
          </a:p>
        </p:txBody>
      </p:sp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1" algn="l" rtl="0">
              <a:lnSpc>
                <a:spcPct val="90000"/>
              </a:lnSpc>
              <a:spcBef>
                <a:spcPct val="0"/>
              </a:spcBef>
            </a:pPr>
            <a:r>
              <a:rPr lang="en-US" sz="3600" dirty="0">
                <a:latin typeface="Proxima Nova Black" charset="0"/>
              </a:rPr>
              <a:t>Events handlers. HTML attribute. Limitations</a:t>
            </a:r>
            <a:endParaRPr lang="en-US" sz="3600" b="1" dirty="0">
              <a:latin typeface="Proxima Nova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62345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2730" y="1105896"/>
            <a:ext cx="11779530" cy="5635145"/>
          </a:xfrm>
        </p:spPr>
        <p:txBody>
          <a:bodyPr rtlCol="0">
            <a:noAutofit/>
          </a:bodyPr>
          <a:lstStyle/>
          <a:p>
            <a:pPr marL="0" lvl="1" algn="just" defTabSz="360000"/>
            <a:r>
              <a:rPr lang="en-US" sz="2400" dirty="0">
                <a:latin typeface="Calibri" pitchFamily="34" charset="0"/>
                <a:cs typeface="Arial" panose="020B0604020202020204" pitchFamily="34" charset="0"/>
              </a:rPr>
              <a:t>Most of these drawbacks can be avoided by assigning a handler using the </a:t>
            </a:r>
            <a:r>
              <a:rPr lang="en-US" sz="2400" b="1" dirty="0">
                <a:solidFill>
                  <a:srgbClr val="7030A0"/>
                </a:solidFill>
                <a:latin typeface="Calibri" pitchFamily="34" charset="0"/>
                <a:cs typeface="Arial" panose="020B0604020202020204" pitchFamily="34" charset="0"/>
              </a:rPr>
              <a:t>property of the DOM element</a:t>
            </a:r>
            <a:r>
              <a:rPr lang="en-US" sz="2400" dirty="0">
                <a:latin typeface="Calibri" pitchFamily="34" charset="0"/>
                <a:cs typeface="Arial" panose="020B0604020202020204" pitchFamily="34" charset="0"/>
              </a:rPr>
              <a:t> "</a:t>
            </a:r>
            <a:r>
              <a:rPr lang="en-US" sz="2400" b="1" dirty="0">
                <a:solidFill>
                  <a:srgbClr val="7030A0"/>
                </a:solidFill>
                <a:latin typeface="Calibri" pitchFamily="34" charset="0"/>
                <a:cs typeface="Arial" panose="020B0604020202020204" pitchFamily="34" charset="0"/>
              </a:rPr>
              <a:t>on&lt;event&gt;</a:t>
            </a:r>
            <a:r>
              <a:rPr lang="en-US" sz="2400" dirty="0">
                <a:latin typeface="Calibri" pitchFamily="34" charset="0"/>
                <a:cs typeface="Arial" panose="020B0604020202020204" pitchFamily="34" charset="0"/>
              </a:rPr>
              <a:t>".</a:t>
            </a:r>
            <a:endParaRPr lang="ru-RU" sz="2400" dirty="0">
              <a:latin typeface="Calibri" pitchFamily="34" charset="0"/>
              <a:cs typeface="Arial" panose="020B0604020202020204" pitchFamily="34" charset="0"/>
            </a:endParaRPr>
          </a:p>
          <a:p>
            <a:pPr marL="0" lvl="1" algn="just" defTabSz="360000"/>
            <a:endParaRPr lang="en-US" sz="2000" dirty="0">
              <a:solidFill>
                <a:srgbClr val="0000F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1" defTabSz="360000"/>
            <a:r>
              <a:rPr lang="en-US" sz="2000" dirty="0">
                <a:latin typeface="Consolas" pitchFamily="49" charset="0"/>
                <a:cs typeface="Consolas" pitchFamily="49" charset="0"/>
              </a:rPr>
              <a:t>&lt;</a:t>
            </a:r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button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 type="button" id="</a:t>
            </a:r>
            <a:r>
              <a:rPr lang="en-US" sz="2000" dirty="0" err="1">
                <a:latin typeface="Consolas" pitchFamily="49" charset="0"/>
                <a:cs typeface="Consolas" pitchFamily="49" charset="0"/>
              </a:rPr>
              <a:t>myBtn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"&gt;Send message&lt;/button&gt;</a:t>
            </a:r>
          </a:p>
          <a:p>
            <a:pPr marL="0" lvl="1" defTabSz="360000"/>
            <a:r>
              <a:rPr lang="en-US" sz="2000" dirty="0">
                <a:latin typeface="Consolas" pitchFamily="49" charset="0"/>
                <a:cs typeface="Consolas" pitchFamily="49" charset="0"/>
              </a:rPr>
              <a:t>&lt;</a:t>
            </a:r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script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&gt;</a:t>
            </a:r>
          </a:p>
          <a:p>
            <a:pPr marL="0" lvl="1" defTabSz="360000"/>
            <a:r>
              <a:rPr lang="en-US" sz="2000" dirty="0"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function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2000" dirty="0" err="1">
                <a:latin typeface="Consolas" pitchFamily="49" charset="0"/>
                <a:cs typeface="Consolas" pitchFamily="49" charset="0"/>
              </a:rPr>
              <a:t>sendMessage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() {</a:t>
            </a:r>
          </a:p>
          <a:p>
            <a:pPr marL="0" lvl="1" defTabSz="360000"/>
            <a:r>
              <a:rPr lang="en-US" sz="2000" dirty="0"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alert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('New message from DOM element property!');</a:t>
            </a:r>
          </a:p>
          <a:p>
            <a:pPr marL="0" lvl="1" defTabSz="360000"/>
            <a:r>
              <a:rPr lang="en-US" sz="2000" dirty="0">
                <a:latin typeface="Consolas" pitchFamily="49" charset="0"/>
                <a:cs typeface="Consolas" pitchFamily="49" charset="0"/>
              </a:rPr>
              <a:t>    }</a:t>
            </a:r>
          </a:p>
          <a:p>
            <a:pPr marL="0" lvl="1" defTabSz="360000"/>
            <a:r>
              <a:rPr lang="en-US" sz="2000" dirty="0"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000" dirty="0" err="1">
                <a:latin typeface="Consolas" pitchFamily="49" charset="0"/>
                <a:cs typeface="Consolas" pitchFamily="49" charset="0"/>
              </a:rPr>
              <a:t>document.</a:t>
            </a:r>
            <a:r>
              <a:rPr lang="en-US" sz="2000" dirty="0" err="1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getElementById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("</a:t>
            </a:r>
            <a:r>
              <a:rPr lang="en-US" sz="2000" dirty="0" err="1">
                <a:latin typeface="Consolas" pitchFamily="49" charset="0"/>
                <a:cs typeface="Consolas" pitchFamily="49" charset="0"/>
              </a:rPr>
              <a:t>myBtn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").</a:t>
            </a:r>
            <a:r>
              <a:rPr lang="en-US" sz="2000" dirty="0" err="1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onclick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 = </a:t>
            </a:r>
            <a:r>
              <a:rPr lang="en-US" sz="2000" dirty="0" err="1">
                <a:latin typeface="Consolas" pitchFamily="49" charset="0"/>
                <a:cs typeface="Consolas" pitchFamily="49" charset="0"/>
              </a:rPr>
              <a:t>sendMessage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pPr marL="0" lvl="1" defTabSz="360000"/>
            <a:r>
              <a:rPr lang="en-US" sz="2000" dirty="0">
                <a:latin typeface="Consolas" pitchFamily="49" charset="0"/>
                <a:cs typeface="Consolas" pitchFamily="49" charset="0"/>
              </a:rPr>
              <a:t>&lt;/</a:t>
            </a:r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script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&gt;</a:t>
            </a:r>
            <a:endParaRPr lang="uk-UA" sz="2000" dirty="0">
              <a:latin typeface="Consolas" pitchFamily="49" charset="0"/>
              <a:cs typeface="Consolas" pitchFamily="49" charset="0"/>
            </a:endParaRPr>
          </a:p>
          <a:p>
            <a:pPr marL="0" lvl="1" defTabSz="360000"/>
            <a:endParaRPr lang="uk-UA" sz="2400" dirty="0">
              <a:cs typeface="Consolas" pitchFamily="49" charset="0"/>
            </a:endParaRPr>
          </a:p>
          <a:p>
            <a:pPr marL="0" lvl="1" defTabSz="360000"/>
            <a:r>
              <a:rPr lang="en-US" sz="2400" b="1" dirty="0">
                <a:solidFill>
                  <a:srgbClr val="FF0000"/>
                </a:solidFill>
              </a:rPr>
              <a:t>Note</a:t>
            </a:r>
            <a:r>
              <a:rPr lang="en-US" sz="2400" b="1" dirty="0"/>
              <a:t>:</a:t>
            </a:r>
            <a:r>
              <a:rPr lang="en-US" sz="2400" dirty="0"/>
              <a:t> the function name without brackets</a:t>
            </a:r>
            <a:r>
              <a:rPr lang="uk-UA" sz="2400" dirty="0"/>
              <a:t>.</a:t>
            </a:r>
            <a:endParaRPr lang="en-US" sz="2400" dirty="0"/>
          </a:p>
          <a:p>
            <a:pPr marL="0" lvl="1" defTabSz="360000"/>
            <a:endParaRPr lang="uk-UA" sz="2000" dirty="0">
              <a:latin typeface="Consolas" pitchFamily="49" charset="0"/>
              <a:cs typeface="Consolas" pitchFamily="49" charset="0"/>
            </a:endParaRPr>
          </a:p>
          <a:p>
            <a:pPr marL="0" lvl="1" algn="just" defTabSz="360000"/>
            <a:endParaRPr lang="ru-RU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1" algn="l" rtl="0">
              <a:lnSpc>
                <a:spcPct val="90000"/>
              </a:lnSpc>
              <a:spcBef>
                <a:spcPct val="0"/>
              </a:spcBef>
            </a:pPr>
            <a:r>
              <a:rPr lang="en-US" sz="3600" dirty="0">
                <a:latin typeface="Proxima Nova Black" charset="0"/>
              </a:rPr>
              <a:t>Events handlers. DOM element property</a:t>
            </a:r>
            <a:endParaRPr lang="en-US" sz="3600" b="1" dirty="0">
              <a:latin typeface="Proxima Nova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42277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2730" y="1105896"/>
            <a:ext cx="11779530" cy="5635145"/>
          </a:xfrm>
        </p:spPr>
        <p:txBody>
          <a:bodyPr rtlCol="0">
            <a:noAutofit/>
          </a:bodyPr>
          <a:lstStyle/>
          <a:p>
            <a:r>
              <a:rPr lang="en-US" dirty="0"/>
              <a:t>In general, the job handler through an attribute is similar to the handler job because of the element property</a:t>
            </a:r>
            <a:r>
              <a:rPr lang="ru-RU" dirty="0"/>
              <a:t>. </a:t>
            </a:r>
            <a:r>
              <a:rPr lang="en-US" dirty="0"/>
              <a:t>Because in the first case, the browser reads the HTML markup, creates a new function from the attribute contents and writes to the property</a:t>
            </a:r>
            <a:r>
              <a:rPr lang="ru-RU" dirty="0"/>
              <a:t>.</a:t>
            </a:r>
            <a:br>
              <a:rPr lang="ru-RU" dirty="0"/>
            </a:br>
            <a:r>
              <a:rPr lang="en-US" b="1" dirty="0">
                <a:solidFill>
                  <a:srgbClr val="7030A0"/>
                </a:solidFill>
              </a:rPr>
              <a:t>A handler is always stored in the property of a DOM object, and an attribute is just one way to initialize it.</a:t>
            </a:r>
          </a:p>
          <a:p>
            <a:endParaRPr lang="ru-RU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defTabSz="360000"/>
            <a:r>
              <a:rPr lang="en-US" dirty="0">
                <a:latin typeface="Calibri" pitchFamily="34" charset="0"/>
                <a:cs typeface="Arial" panose="020B0604020202020204" pitchFamily="34" charset="0"/>
              </a:rPr>
              <a:t>These two code examples work the same way:</a:t>
            </a:r>
            <a:endParaRPr lang="ru-RU" dirty="0">
              <a:latin typeface="Calibri" pitchFamily="34" charset="0"/>
              <a:cs typeface="Arial" panose="020B0604020202020204" pitchFamily="34" charset="0"/>
            </a:endParaRPr>
          </a:p>
          <a:p>
            <a:pPr marL="0" lvl="1" algn="just" defTabSz="360000"/>
            <a:r>
              <a:rPr lang="en-US" sz="2000" u="sng" dirty="0">
                <a:latin typeface="Arial" panose="020B0604020202020204" pitchFamily="34" charset="0"/>
                <a:cs typeface="Arial" panose="020B0604020202020204" pitchFamily="34" charset="0"/>
              </a:rPr>
              <a:t>HTML only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457152" lvl="2" defTabSz="360000"/>
            <a:r>
              <a:rPr lang="en-US" sz="1900" dirty="0">
                <a:latin typeface="Consolas" panose="020B0609020204030204" pitchFamily="49" charset="0"/>
                <a:cs typeface="Courier New" panose="02070309020205020404" pitchFamily="49" charset="0"/>
              </a:rPr>
              <a:t>&lt;</a:t>
            </a:r>
            <a:r>
              <a:rPr lang="en-US" sz="1900" dirty="0">
                <a:solidFill>
                  <a:srgbClr val="0070C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button</a:t>
            </a:r>
            <a:r>
              <a:rPr lang="en-US" sz="1900" dirty="0">
                <a:latin typeface="Consolas" panose="020B0609020204030204" pitchFamily="49" charset="0"/>
                <a:cs typeface="Courier New" panose="02070309020205020404" pitchFamily="49" charset="0"/>
              </a:rPr>
              <a:t> type="button" </a:t>
            </a:r>
            <a:r>
              <a:rPr lang="en-US" sz="1900" dirty="0" err="1">
                <a:solidFill>
                  <a:srgbClr val="7030A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onclick</a:t>
            </a:r>
            <a:r>
              <a:rPr lang="en-US" sz="1900" dirty="0">
                <a:latin typeface="Consolas" panose="020B0609020204030204" pitchFamily="49" charset="0"/>
                <a:cs typeface="Courier New" panose="02070309020205020404" pitchFamily="49" charset="0"/>
              </a:rPr>
              <a:t>="</a:t>
            </a:r>
            <a:r>
              <a:rPr lang="en-US" sz="1900" dirty="0">
                <a:solidFill>
                  <a:srgbClr val="0070C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alert</a:t>
            </a:r>
            <a:r>
              <a:rPr lang="en-US" sz="1900" dirty="0">
                <a:latin typeface="Consolas" panose="020B0609020204030204" pitchFamily="49" charset="0"/>
                <a:cs typeface="Courier New" panose="02070309020205020404" pitchFamily="49" charset="0"/>
              </a:rPr>
              <a:t>('Click!')" id="</a:t>
            </a:r>
            <a:r>
              <a:rPr lang="en-US" sz="1900" dirty="0" err="1">
                <a:latin typeface="Consolas" panose="020B0609020204030204" pitchFamily="49" charset="0"/>
                <a:cs typeface="Courier New" panose="02070309020205020404" pitchFamily="49" charset="0"/>
              </a:rPr>
              <a:t>myBtn</a:t>
            </a:r>
            <a:r>
              <a:rPr lang="en-US" sz="1900" dirty="0">
                <a:latin typeface="Consolas" panose="020B0609020204030204" pitchFamily="49" charset="0"/>
                <a:cs typeface="Courier New" panose="02070309020205020404" pitchFamily="49" charset="0"/>
              </a:rPr>
              <a:t>"&gt;Press me!&lt;/</a:t>
            </a:r>
            <a:r>
              <a:rPr lang="en-US" sz="1900" dirty="0">
                <a:solidFill>
                  <a:srgbClr val="0070C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button</a:t>
            </a:r>
            <a:r>
              <a:rPr lang="en-US" sz="1900" dirty="0">
                <a:latin typeface="Consolas" panose="020B0609020204030204" pitchFamily="49" charset="0"/>
                <a:cs typeface="Courier New" panose="02070309020205020404" pitchFamily="49" charset="0"/>
              </a:rPr>
              <a:t>&gt;</a:t>
            </a:r>
            <a:endParaRPr lang="ru-RU" sz="1900" dirty="0"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 marL="0" lvl="1" algn="just" defTabSz="360000"/>
            <a:endParaRPr lang="ru-RU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defTabSz="360000"/>
            <a:r>
              <a:rPr lang="en-US" sz="2000" u="sng" dirty="0">
                <a:latin typeface="Arial" panose="020B0604020202020204" pitchFamily="34" charset="0"/>
                <a:cs typeface="Arial" panose="020B0604020202020204" pitchFamily="34" charset="0"/>
              </a:rPr>
              <a:t>HTML + JS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457152" lvl="2" defTabSz="360000"/>
            <a:r>
              <a:rPr lang="en-US" sz="1900" dirty="0">
                <a:latin typeface="Consolas" panose="020B0609020204030204" pitchFamily="49" charset="0"/>
                <a:cs typeface="Courier New" panose="02070309020205020404" pitchFamily="49" charset="0"/>
              </a:rPr>
              <a:t>&lt;</a:t>
            </a:r>
            <a:r>
              <a:rPr lang="en-US" sz="1900" dirty="0">
                <a:solidFill>
                  <a:srgbClr val="0070C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button</a:t>
            </a:r>
            <a:r>
              <a:rPr lang="en-US" sz="1900" dirty="0">
                <a:latin typeface="Consolas" panose="020B0609020204030204" pitchFamily="49" charset="0"/>
                <a:cs typeface="Courier New" panose="02070309020205020404" pitchFamily="49" charset="0"/>
              </a:rPr>
              <a:t> type="button" id="</a:t>
            </a:r>
            <a:r>
              <a:rPr lang="en-US" sz="1900" dirty="0" err="1">
                <a:latin typeface="Consolas" panose="020B0609020204030204" pitchFamily="49" charset="0"/>
                <a:cs typeface="Courier New" panose="02070309020205020404" pitchFamily="49" charset="0"/>
              </a:rPr>
              <a:t>myBtn</a:t>
            </a:r>
            <a:r>
              <a:rPr lang="en-US" sz="1900" dirty="0">
                <a:latin typeface="Consolas" panose="020B0609020204030204" pitchFamily="49" charset="0"/>
                <a:cs typeface="Courier New" panose="02070309020205020404" pitchFamily="49" charset="0"/>
              </a:rPr>
              <a:t>"&gt;Press me!&lt;/</a:t>
            </a:r>
            <a:r>
              <a:rPr lang="en-US" sz="1900" dirty="0">
                <a:solidFill>
                  <a:srgbClr val="0070C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button</a:t>
            </a:r>
            <a:r>
              <a:rPr lang="en-US" sz="1900" dirty="0">
                <a:latin typeface="Consolas" panose="020B0609020204030204" pitchFamily="49" charset="0"/>
                <a:cs typeface="Courier New" panose="02070309020205020404" pitchFamily="49" charset="0"/>
              </a:rPr>
              <a:t>&gt;</a:t>
            </a:r>
            <a:endParaRPr lang="ru-RU" sz="1900" dirty="0">
              <a:solidFill>
                <a:srgbClr val="0000FF"/>
              </a:solidFill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 marL="457152" lvl="2" defTabSz="360000"/>
            <a:r>
              <a:rPr lang="ru-RU" sz="1900" dirty="0">
                <a:latin typeface="Consolas" panose="020B0609020204030204" pitchFamily="49" charset="0"/>
                <a:cs typeface="Courier New" panose="02070309020205020404" pitchFamily="49" charset="0"/>
              </a:rPr>
              <a:t>&lt;</a:t>
            </a:r>
            <a:r>
              <a:rPr lang="en-US" sz="1900" dirty="0">
                <a:solidFill>
                  <a:srgbClr val="0070C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script</a:t>
            </a:r>
            <a:r>
              <a:rPr lang="en-US" sz="1900" dirty="0">
                <a:latin typeface="Consolas" panose="020B0609020204030204" pitchFamily="49" charset="0"/>
                <a:cs typeface="Courier New" panose="02070309020205020404" pitchFamily="49" charset="0"/>
              </a:rPr>
              <a:t>&gt;</a:t>
            </a:r>
          </a:p>
          <a:p>
            <a:pPr marL="457152" lvl="2" defTabSz="360000"/>
            <a:r>
              <a:rPr lang="en-US" sz="1900" dirty="0"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lang="ru-RU" sz="1900" dirty="0">
                <a:latin typeface="Consolas" panose="020B0609020204030204" pitchFamily="49" charset="0"/>
                <a:cs typeface="Courier New" panose="02070309020205020404" pitchFamily="49" charset="0"/>
              </a:rPr>
              <a:t>  </a:t>
            </a:r>
            <a:r>
              <a:rPr lang="en-US" sz="1900" dirty="0" err="1">
                <a:latin typeface="Consolas" panose="020B0609020204030204" pitchFamily="49" charset="0"/>
                <a:cs typeface="Courier New" panose="02070309020205020404" pitchFamily="49" charset="0"/>
              </a:rPr>
              <a:t>document.getElementById</a:t>
            </a:r>
            <a:r>
              <a:rPr lang="en-US" sz="1900" dirty="0">
                <a:latin typeface="Consolas" panose="020B0609020204030204" pitchFamily="49" charset="0"/>
                <a:cs typeface="Courier New" panose="02070309020205020404" pitchFamily="49" charset="0"/>
              </a:rPr>
              <a:t>("</a:t>
            </a:r>
            <a:r>
              <a:rPr lang="en-US" sz="1900" dirty="0" err="1">
                <a:latin typeface="Consolas" panose="020B0609020204030204" pitchFamily="49" charset="0"/>
                <a:cs typeface="Courier New" panose="02070309020205020404" pitchFamily="49" charset="0"/>
              </a:rPr>
              <a:t>myBtn</a:t>
            </a:r>
            <a:r>
              <a:rPr lang="en-US" sz="1900" dirty="0">
                <a:latin typeface="Consolas" panose="020B0609020204030204" pitchFamily="49" charset="0"/>
                <a:cs typeface="Courier New" panose="02070309020205020404" pitchFamily="49" charset="0"/>
              </a:rPr>
              <a:t>").</a:t>
            </a:r>
            <a:r>
              <a:rPr lang="en-US" sz="1900" dirty="0" err="1">
                <a:latin typeface="Consolas" panose="020B0609020204030204" pitchFamily="49" charset="0"/>
                <a:cs typeface="Courier New" panose="02070309020205020404" pitchFamily="49" charset="0"/>
              </a:rPr>
              <a:t>onclick</a:t>
            </a:r>
            <a:r>
              <a:rPr lang="en-US" sz="1900" dirty="0">
                <a:latin typeface="Consolas" panose="020B0609020204030204" pitchFamily="49" charset="0"/>
                <a:cs typeface="Courier New" panose="02070309020205020404" pitchFamily="49" charset="0"/>
              </a:rPr>
              <a:t> = </a:t>
            </a:r>
            <a:r>
              <a:rPr lang="en-US" sz="1900" dirty="0">
                <a:solidFill>
                  <a:srgbClr val="0070C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function</a:t>
            </a:r>
            <a:r>
              <a:rPr lang="en-US" sz="1900" dirty="0">
                <a:latin typeface="Consolas" panose="020B0609020204030204" pitchFamily="49" charset="0"/>
                <a:cs typeface="Courier New" panose="02070309020205020404" pitchFamily="49" charset="0"/>
              </a:rPr>
              <a:t>() {</a:t>
            </a:r>
          </a:p>
          <a:p>
            <a:pPr marL="457152" lvl="2" defTabSz="360000"/>
            <a:r>
              <a:rPr lang="ru-RU" sz="1900" dirty="0">
                <a:latin typeface="Consolas" panose="020B0609020204030204" pitchFamily="49" charset="0"/>
                <a:cs typeface="Courier New" panose="02070309020205020404" pitchFamily="49" charset="0"/>
              </a:rPr>
              <a:t>      </a:t>
            </a:r>
            <a:r>
              <a:rPr lang="en-US" sz="1900" dirty="0">
                <a:latin typeface="Consolas" panose="020B0609020204030204" pitchFamily="49" charset="0"/>
                <a:cs typeface="Courier New" panose="02070309020205020404" pitchFamily="49" charset="0"/>
              </a:rPr>
              <a:t>alert("Click</a:t>
            </a:r>
            <a:r>
              <a:rPr lang="ru-RU" sz="1900" dirty="0">
                <a:latin typeface="Consolas" panose="020B0609020204030204" pitchFamily="49" charset="0"/>
                <a:cs typeface="Courier New" panose="02070309020205020404" pitchFamily="49" charset="0"/>
              </a:rPr>
              <a:t>!");</a:t>
            </a:r>
          </a:p>
          <a:p>
            <a:pPr marL="457152" lvl="2" defTabSz="360000"/>
            <a:r>
              <a:rPr lang="ru-RU" sz="1900" dirty="0">
                <a:latin typeface="Consolas" panose="020B0609020204030204" pitchFamily="49" charset="0"/>
                <a:cs typeface="Courier New" panose="02070309020205020404" pitchFamily="49" charset="0"/>
              </a:rPr>
              <a:t>   }</a:t>
            </a:r>
          </a:p>
          <a:p>
            <a:pPr marL="457152" lvl="2" defTabSz="360000"/>
            <a:r>
              <a:rPr lang="ru-RU" sz="1900" dirty="0">
                <a:latin typeface="Consolas" panose="020B0609020204030204" pitchFamily="49" charset="0"/>
                <a:cs typeface="Courier New" panose="02070309020205020404" pitchFamily="49" charset="0"/>
              </a:rPr>
              <a:t>&lt;/</a:t>
            </a:r>
            <a:r>
              <a:rPr lang="en-US" sz="1900" dirty="0">
                <a:solidFill>
                  <a:srgbClr val="0070C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script</a:t>
            </a:r>
            <a:r>
              <a:rPr lang="en-US" sz="1900" dirty="0">
                <a:latin typeface="Consolas" panose="020B0609020204030204" pitchFamily="49" charset="0"/>
                <a:cs typeface="Courier New" panose="02070309020205020404" pitchFamily="49" charset="0"/>
              </a:rPr>
              <a:t>&gt;</a:t>
            </a:r>
            <a:endParaRPr lang="ru-RU" sz="1900" dirty="0"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 marL="0" lvl="1" algn="just" defTabSz="360000"/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1" algn="l" rtl="0">
              <a:lnSpc>
                <a:spcPct val="90000"/>
              </a:lnSpc>
              <a:spcBef>
                <a:spcPct val="0"/>
              </a:spcBef>
            </a:pPr>
            <a:r>
              <a:rPr lang="en-US" sz="3600" dirty="0">
                <a:latin typeface="Proxima Nova Black" charset="0"/>
              </a:rPr>
              <a:t>Events handlers. DOM element property</a:t>
            </a:r>
            <a:endParaRPr lang="en-US" sz="3600" b="1" dirty="0">
              <a:latin typeface="Proxima Nova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42277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2730" y="1105896"/>
            <a:ext cx="11779530" cy="5635145"/>
          </a:xfrm>
        </p:spPr>
        <p:txBody>
          <a:bodyPr rtlCol="0">
            <a:noAutofit/>
          </a:bodyPr>
          <a:lstStyle/>
          <a:p>
            <a:pPr marL="0" lvl="1" algn="just" defTabSz="360000"/>
            <a:r>
              <a:rPr lang="en-US" dirty="0">
                <a:latin typeface="Calibri" pitchFamily="34" charset="0"/>
                <a:cs typeface="Arial" panose="020B0604020202020204" pitchFamily="34" charset="0"/>
              </a:rPr>
              <a:t>Since the DOM element can have only one property with the name </a:t>
            </a:r>
            <a:r>
              <a:rPr lang="en-US" dirty="0" err="1">
                <a:latin typeface="Calibri" pitchFamily="34" charset="0"/>
                <a:cs typeface="Arial" panose="020B0604020202020204" pitchFamily="34" charset="0"/>
              </a:rPr>
              <a:t>onclick</a:t>
            </a:r>
            <a:r>
              <a:rPr lang="en-US" dirty="0">
                <a:latin typeface="Calibri" pitchFamily="34" charset="0"/>
                <a:cs typeface="Arial" panose="020B0604020202020204" pitchFamily="34" charset="0"/>
              </a:rPr>
              <a:t>, you cannot assign more than one handler (both in the attribute and in the property).</a:t>
            </a:r>
            <a:endParaRPr lang="ru-RU" dirty="0">
              <a:latin typeface="Calibri" pitchFamily="34" charset="0"/>
              <a:cs typeface="Arial" panose="020B0604020202020204" pitchFamily="34" charset="0"/>
            </a:endParaRPr>
          </a:p>
          <a:p>
            <a:pPr marL="0" lvl="1" defTabSz="360000"/>
            <a:endParaRPr lang="en-US" sz="2000" dirty="0"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 marL="0" lvl="1" defTabSz="360000"/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&lt;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button</a:t>
            </a:r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 type="button" </a:t>
            </a:r>
            <a:r>
              <a:rPr lang="en-US" b="1" dirty="0" err="1">
                <a:solidFill>
                  <a:srgbClr val="7030A0"/>
                </a:solidFill>
              </a:rPr>
              <a:t>onclick</a:t>
            </a:r>
            <a:r>
              <a:rPr lang="en-US" dirty="0"/>
              <a:t>="alert('First!')"</a:t>
            </a:r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 id="</a:t>
            </a:r>
            <a:r>
              <a:rPr lang="en-US" sz="2000" dirty="0" err="1">
                <a:latin typeface="Consolas" panose="020B0609020204030204" pitchFamily="49" charset="0"/>
                <a:cs typeface="Courier New" panose="02070309020205020404" pitchFamily="49" charset="0"/>
              </a:rPr>
              <a:t>myBtn</a:t>
            </a:r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"&gt;Press me!&lt;/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button</a:t>
            </a:r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&gt;</a:t>
            </a:r>
            <a:endParaRPr lang="ru-RU" sz="2000" dirty="0">
              <a:solidFill>
                <a:srgbClr val="0000FF"/>
              </a:solidFill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 marL="0" lvl="1" defTabSz="360000"/>
            <a:r>
              <a:rPr lang="ru-RU" sz="2000" dirty="0">
                <a:latin typeface="Consolas" panose="020B0609020204030204" pitchFamily="49" charset="0"/>
                <a:cs typeface="Courier New" panose="02070309020205020404" pitchFamily="49" charset="0"/>
              </a:rPr>
              <a:t>&lt;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script</a:t>
            </a:r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&gt;</a:t>
            </a:r>
          </a:p>
          <a:p>
            <a:pPr marL="0" lvl="1" defTabSz="360000"/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lang="ru-RU" sz="2000" dirty="0">
                <a:latin typeface="Consolas" panose="020B0609020204030204" pitchFamily="49" charset="0"/>
                <a:cs typeface="Courier New" panose="02070309020205020404" pitchFamily="49" charset="0"/>
              </a:rPr>
              <a:t>  </a:t>
            </a:r>
            <a:r>
              <a:rPr lang="en-US" sz="2000" dirty="0" err="1">
                <a:latin typeface="Consolas" panose="020B0609020204030204" pitchFamily="49" charset="0"/>
                <a:cs typeface="Courier New" panose="02070309020205020404" pitchFamily="49" charset="0"/>
              </a:rPr>
              <a:t>document.</a:t>
            </a:r>
            <a:r>
              <a:rPr lang="en-US" sz="2000" dirty="0" err="1">
                <a:solidFill>
                  <a:srgbClr val="0070C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getElementById</a:t>
            </a:r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("</a:t>
            </a:r>
            <a:r>
              <a:rPr lang="en-US" sz="2000" dirty="0" err="1">
                <a:latin typeface="Consolas" panose="020B0609020204030204" pitchFamily="49" charset="0"/>
                <a:cs typeface="Courier New" panose="02070309020205020404" pitchFamily="49" charset="0"/>
              </a:rPr>
              <a:t>myBtn</a:t>
            </a:r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").</a:t>
            </a:r>
            <a:r>
              <a:rPr lang="en-US" sz="2000" b="1" dirty="0" err="1">
                <a:solidFill>
                  <a:srgbClr val="7030A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onclick</a:t>
            </a:r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function</a:t>
            </a:r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() {</a:t>
            </a:r>
          </a:p>
          <a:p>
            <a:pPr marL="0" lvl="1" defTabSz="360000"/>
            <a:r>
              <a:rPr lang="ru-RU" sz="2000" dirty="0">
                <a:latin typeface="Consolas" panose="020B0609020204030204" pitchFamily="49" charset="0"/>
                <a:cs typeface="Courier New" panose="02070309020205020404" pitchFamily="49" charset="0"/>
              </a:rPr>
              <a:t>      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alert</a:t>
            </a:r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("</a:t>
            </a:r>
            <a:r>
              <a:rPr lang="en-US" dirty="0"/>
              <a:t>Second</a:t>
            </a:r>
            <a:r>
              <a:rPr lang="ru-RU" sz="2000" dirty="0">
                <a:latin typeface="Consolas" panose="020B0609020204030204" pitchFamily="49" charset="0"/>
                <a:cs typeface="Courier New" panose="02070309020205020404" pitchFamily="49" charset="0"/>
              </a:rPr>
              <a:t>!");</a:t>
            </a:r>
          </a:p>
          <a:p>
            <a:pPr marL="0" lvl="1" defTabSz="360000"/>
            <a:r>
              <a:rPr lang="ru-RU" sz="2000" dirty="0">
                <a:latin typeface="Consolas" panose="020B0609020204030204" pitchFamily="49" charset="0"/>
                <a:cs typeface="Courier New" panose="02070309020205020404" pitchFamily="49" charset="0"/>
              </a:rPr>
              <a:t>   }</a:t>
            </a:r>
          </a:p>
          <a:p>
            <a:pPr marL="0" lvl="1" defTabSz="360000"/>
            <a:r>
              <a:rPr lang="ru-RU" sz="2000" dirty="0">
                <a:latin typeface="Consolas" panose="020B0609020204030204" pitchFamily="49" charset="0"/>
                <a:cs typeface="Courier New" panose="02070309020205020404" pitchFamily="49" charset="0"/>
              </a:rPr>
              <a:t>&lt;/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script</a:t>
            </a:r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&gt;</a:t>
            </a:r>
          </a:p>
          <a:p>
            <a:pPr marL="0" lvl="1" defTabSz="360000"/>
            <a:endParaRPr lang="en-US" sz="2000" dirty="0"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 marL="0" lvl="1" defTabSz="360000"/>
            <a:r>
              <a:rPr lang="en-US" dirty="0">
                <a:cs typeface="Arial" panose="020B0604020202020204" pitchFamily="34" charset="0"/>
              </a:rPr>
              <a:t>Assignment via JavaScript will </a:t>
            </a:r>
            <a:r>
              <a:rPr lang="en-US" b="1" dirty="0">
                <a:solidFill>
                  <a:srgbClr val="7030A0"/>
                </a:solidFill>
                <a:cs typeface="Arial" panose="020B0604020202020204" pitchFamily="34" charset="0"/>
              </a:rPr>
              <a:t>overwrite</a:t>
            </a:r>
            <a:r>
              <a:rPr lang="en-US" dirty="0">
                <a:cs typeface="Arial" panose="020B0604020202020204" pitchFamily="34" charset="0"/>
              </a:rPr>
              <a:t> the handler from the attribute.</a:t>
            </a:r>
            <a:endParaRPr lang="en-US" dirty="0">
              <a:cs typeface="Courier New" panose="02070309020205020404" pitchFamily="49" charset="0"/>
            </a:endParaRPr>
          </a:p>
          <a:p>
            <a:pPr marL="0" lvl="1" defTabSz="360000"/>
            <a:endParaRPr lang="en-US" sz="2000" dirty="0"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 marL="0" lvl="1" defTabSz="360000"/>
            <a:r>
              <a:rPr lang="en-US" dirty="0">
                <a:cs typeface="Courier New" panose="02070309020205020404" pitchFamily="49" charset="0"/>
              </a:rPr>
              <a:t>You can remove the handler by setting:</a:t>
            </a:r>
            <a:endParaRPr lang="uk-UA" dirty="0">
              <a:cs typeface="Courier New" panose="02070309020205020404" pitchFamily="49" charset="0"/>
            </a:endParaRPr>
          </a:p>
          <a:p>
            <a:pPr marL="457152" lvl="2" defTabSz="360000"/>
            <a:r>
              <a:rPr lang="en-US" sz="2000" dirty="0" err="1">
                <a:latin typeface="Consolas" panose="020B0609020204030204" pitchFamily="49" charset="0"/>
                <a:cs typeface="Courier New" panose="02070309020205020404" pitchFamily="49" charset="0"/>
              </a:rPr>
              <a:t>elem.</a:t>
            </a:r>
            <a:r>
              <a:rPr lang="en-US" sz="2000" b="1" dirty="0" err="1">
                <a:solidFill>
                  <a:srgbClr val="7030A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onclick</a:t>
            </a:r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 = </a:t>
            </a:r>
            <a:r>
              <a:rPr lang="en-US" sz="2000" b="1" dirty="0">
                <a:solidFill>
                  <a:srgbClr val="7030A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null</a:t>
            </a:r>
            <a:endParaRPr lang="ru-RU" sz="2000" b="1" dirty="0">
              <a:solidFill>
                <a:srgbClr val="7030A0"/>
              </a:solidFill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 marL="0" lvl="1" algn="just" defTabSz="360000"/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Proxima Nova Black" charset="0"/>
              </a:rPr>
              <a:t>Events handlers. DOM element property</a:t>
            </a:r>
            <a:endParaRPr lang="en-US" sz="3600" b="1" dirty="0">
              <a:latin typeface="Proxima Nova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42277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2730" y="1105896"/>
            <a:ext cx="11779530" cy="5635145"/>
          </a:xfrm>
        </p:spPr>
        <p:txBody>
          <a:bodyPr rtlCol="0">
            <a:noAutofit/>
          </a:bodyPr>
          <a:lstStyle/>
          <a:p>
            <a:pPr lvl="1" indent="-457200" algn="just" defTabSz="360000">
              <a:buFont typeface="+mj-lt"/>
              <a:buAutoNum type="arabicPeriod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28534" lvl="1" indent="0" algn="just" defTabSz="360000">
              <a:buNone/>
            </a:pPr>
            <a:r>
              <a:rPr lang="en-US" dirty="0">
                <a:latin typeface="Calibri" pitchFamily="34" charset="0"/>
                <a:cs typeface="Arial" panose="020B0604020202020204" pitchFamily="34" charset="0"/>
              </a:rPr>
              <a:t>Inside the event handler, this refers to the current element, that is, the one on which, as they say, the handler "hangs" (</a:t>
            </a:r>
            <a:r>
              <a:rPr lang="en-US" dirty="0" err="1">
                <a:latin typeface="Calibri" pitchFamily="34" charset="0"/>
                <a:cs typeface="Arial" panose="020B0604020202020204" pitchFamily="34" charset="0"/>
              </a:rPr>
              <a:t>ie</a:t>
            </a:r>
            <a:r>
              <a:rPr lang="en-US" dirty="0">
                <a:latin typeface="Calibri" pitchFamily="34" charset="0"/>
                <a:cs typeface="Arial" panose="020B0604020202020204" pitchFamily="34" charset="0"/>
              </a:rPr>
              <a:t>, is assigned).</a:t>
            </a:r>
            <a:endParaRPr lang="ru-RU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 indent="-457200" algn="just" defTabSz="360000">
              <a:buFont typeface="+mj-lt"/>
              <a:buAutoNum type="arabicPeriod"/>
            </a:pPr>
            <a:endParaRPr lang="ru-RU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28534" lvl="1" indent="0" algn="just" defTabSz="360000">
              <a:buNone/>
            </a:pPr>
            <a:r>
              <a:rPr lang="en-US" dirty="0">
                <a:latin typeface="Calibri" pitchFamily="34" charset="0"/>
                <a:cs typeface="Arial" panose="020B0604020202020204" pitchFamily="34" charset="0"/>
              </a:rPr>
              <a:t>In the code below, the button displays its contents using </a:t>
            </a:r>
            <a:r>
              <a:rPr lang="en-US" dirty="0" err="1">
                <a:latin typeface="Calibri" pitchFamily="34" charset="0"/>
                <a:cs typeface="Arial" panose="020B0604020202020204" pitchFamily="34" charset="0"/>
              </a:rPr>
              <a:t>this.innerHTML</a:t>
            </a:r>
            <a:r>
              <a:rPr lang="en-US" dirty="0">
                <a:latin typeface="Calibri" pitchFamily="34" charset="0"/>
                <a:cs typeface="Arial" panose="020B0604020202020204" pitchFamily="34" charset="0"/>
              </a:rPr>
              <a:t>:</a:t>
            </a:r>
          </a:p>
          <a:p>
            <a:pPr lvl="1" indent="-457200" algn="just" defTabSz="360000">
              <a:buFont typeface="+mj-lt"/>
              <a:buAutoNum type="arabicPeriod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 indent="-457200" algn="just" defTabSz="360000">
              <a:buFont typeface="+mj-lt"/>
              <a:buAutoNum type="arabicPeriod"/>
            </a:pPr>
            <a:r>
              <a:rPr lang="en-US" sz="2000" dirty="0">
                <a:latin typeface="Consolas" panose="020B0609020204030204" pitchFamily="49" charset="0"/>
              </a:rPr>
              <a:t>&lt;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</a:rPr>
              <a:t>input</a:t>
            </a:r>
            <a:r>
              <a:rPr lang="en-US" sz="2000" dirty="0">
                <a:latin typeface="Consolas" panose="020B0609020204030204" pitchFamily="49" charset="0"/>
              </a:rPr>
              <a:t> type="button" </a:t>
            </a:r>
            <a:r>
              <a:rPr lang="en-US" sz="2000" dirty="0" err="1">
                <a:solidFill>
                  <a:srgbClr val="7030A0"/>
                </a:solidFill>
                <a:latin typeface="Consolas" panose="020B0609020204030204" pitchFamily="49" charset="0"/>
              </a:rPr>
              <a:t>onclick</a:t>
            </a:r>
            <a:r>
              <a:rPr lang="en-US" sz="2000" dirty="0">
                <a:latin typeface="Consolas" panose="020B0609020204030204" pitchFamily="49" charset="0"/>
              </a:rPr>
              <a:t>="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</a:rPr>
              <a:t>alert</a:t>
            </a:r>
            <a:r>
              <a:rPr lang="en-US" sz="2000" dirty="0">
                <a:latin typeface="Consolas" panose="020B0609020204030204" pitchFamily="49" charset="0"/>
              </a:rPr>
              <a:t>(</a:t>
            </a:r>
            <a:r>
              <a:rPr lang="en-US" sz="2000" b="1" dirty="0" err="1">
                <a:solidFill>
                  <a:srgbClr val="7030A0"/>
                </a:solidFill>
                <a:latin typeface="Consolas" panose="020B0609020204030204" pitchFamily="49" charset="0"/>
              </a:rPr>
              <a:t>this</a:t>
            </a:r>
            <a:r>
              <a:rPr lang="en-US" sz="2000" dirty="0" err="1">
                <a:latin typeface="Consolas" panose="020B0609020204030204" pitchFamily="49" charset="0"/>
              </a:rPr>
              <a:t>.value</a:t>
            </a:r>
            <a:r>
              <a:rPr lang="en-US" sz="2000" dirty="0">
                <a:latin typeface="Consolas" panose="020B0609020204030204" pitchFamily="49" charset="0"/>
              </a:rPr>
              <a:t>)" value="Send data"&gt;</a:t>
            </a:r>
          </a:p>
          <a:p>
            <a:pPr lvl="1" indent="-457200" algn="just" defTabSz="360000">
              <a:buFont typeface="+mj-lt"/>
              <a:buAutoNum type="arabicPeriod"/>
            </a:pPr>
            <a:endParaRPr lang="en-US" sz="2000" dirty="0">
              <a:solidFill>
                <a:srgbClr val="0000F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1" algn="just" defTabSz="360000"/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 indent="-457200" algn="just" defTabSz="360000">
              <a:buFont typeface="+mj-lt"/>
              <a:buAutoNum type="arabicPeriod" startAt="2"/>
            </a:pPr>
            <a:endParaRPr lang="ru-RU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1" algn="l" rtl="0">
              <a:lnSpc>
                <a:spcPct val="90000"/>
              </a:lnSpc>
              <a:spcBef>
                <a:spcPct val="0"/>
              </a:spcBef>
            </a:pPr>
            <a:r>
              <a:rPr lang="en-US" sz="3600" dirty="0">
                <a:latin typeface="Proxima Nova Black" charset="0"/>
              </a:rPr>
              <a:t>Events. Access to an element through this</a:t>
            </a:r>
            <a:endParaRPr lang="en-US" sz="3600" b="1" dirty="0">
              <a:latin typeface="Proxima Nova Black" charset="0"/>
            </a:endParaRPr>
          </a:p>
        </p:txBody>
      </p:sp>
      <p:sp>
        <p:nvSpPr>
          <p:cNvPr id="10" name="Скругленный прямоугольник 4"/>
          <p:cNvSpPr/>
          <p:nvPr/>
        </p:nvSpPr>
        <p:spPr>
          <a:xfrm>
            <a:off x="920560" y="5135543"/>
            <a:ext cx="8882659" cy="946301"/>
          </a:xfrm>
          <a:prstGeom prst="round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lvl="1" algn="just" defTabSz="360000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 names of the DOM properties are case sensitive. Use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elem.onclick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, not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elem.ONCLICK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. The ONCLICK property will not work.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1" name="Прямоугольник 5"/>
          <p:cNvSpPr/>
          <p:nvPr/>
        </p:nvSpPr>
        <p:spPr>
          <a:xfrm>
            <a:off x="357836" y="5100861"/>
            <a:ext cx="562224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6000" b="1" cap="none" spc="0" dirty="0">
                <a:ln w="11430"/>
                <a:solidFill>
                  <a:srgbClr val="FF0000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!</a:t>
            </a:r>
            <a:endParaRPr lang="ru-RU" sz="6000" b="1" cap="none" spc="0" dirty="0">
              <a:ln w="11430"/>
              <a:solidFill>
                <a:srgbClr val="FF0000"/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342277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97713" y="1105896"/>
            <a:ext cx="11568222" cy="5635145"/>
          </a:xfrm>
        </p:spPr>
        <p:txBody>
          <a:bodyPr rtlCol="0">
            <a:noAutofit/>
          </a:bodyPr>
          <a:lstStyle/>
          <a:p>
            <a:r>
              <a:rPr lang="en-US" dirty="0"/>
              <a:t>The main drawback of the above methods for assigning a handler is the inability to hang several handlers on one event.</a:t>
            </a:r>
          </a:p>
          <a:p>
            <a:r>
              <a:rPr lang="en-US" dirty="0"/>
              <a:t>  This problem can be solved using special methods for adding the </a:t>
            </a:r>
            <a:r>
              <a:rPr lang="en-US" b="1" dirty="0" err="1">
                <a:solidFill>
                  <a:srgbClr val="7030A0"/>
                </a:solidFill>
              </a:rPr>
              <a:t>addEventListener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/>
              <a:t>event and removing the </a:t>
            </a:r>
            <a:r>
              <a:rPr lang="en-US" b="1" dirty="0" err="1">
                <a:solidFill>
                  <a:srgbClr val="7030A0"/>
                </a:solidFill>
              </a:rPr>
              <a:t>removeEventListener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/>
              <a:t>event.</a:t>
            </a:r>
            <a:endParaRPr lang="ru-RU" dirty="0"/>
          </a:p>
          <a:p>
            <a:endParaRPr lang="ru-RU" dirty="0"/>
          </a:p>
          <a:p>
            <a:pPr>
              <a:spcAft>
                <a:spcPts val="600"/>
              </a:spcAft>
            </a:pPr>
            <a:r>
              <a:rPr lang="en-US" dirty="0"/>
              <a:t>Syntax:</a:t>
            </a:r>
            <a:br>
              <a:rPr lang="ru-RU" dirty="0"/>
            </a:br>
            <a:r>
              <a:rPr lang="ru-RU" dirty="0"/>
              <a:t>	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elem.</a:t>
            </a:r>
            <a:r>
              <a:rPr lang="en-US" sz="2000" b="1" dirty="0" err="1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addEventListener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(event, handler[, phase]);</a:t>
            </a:r>
            <a:endParaRPr lang="uk-UA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900" dirty="0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e</a:t>
            </a:r>
            <a:r>
              <a:rPr lang="ru-RU" sz="1900" dirty="0" err="1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vent</a:t>
            </a:r>
            <a:r>
              <a:rPr lang="en-US" sz="1900" dirty="0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900" dirty="0">
                <a:latin typeface="Consolas" pitchFamily="49" charset="0"/>
                <a:cs typeface="Consolas" pitchFamily="49" charset="0"/>
              </a:rPr>
              <a:t>- event name e.g. </a:t>
            </a:r>
            <a:r>
              <a:rPr lang="ru-RU" sz="1900" dirty="0">
                <a:latin typeface="Consolas" pitchFamily="49" charset="0"/>
                <a:cs typeface="Consolas" pitchFamily="49" charset="0"/>
              </a:rPr>
              <a:t>"</a:t>
            </a:r>
            <a:r>
              <a:rPr lang="ru-RU" sz="1900" dirty="0" err="1">
                <a:latin typeface="Consolas" pitchFamily="49" charset="0"/>
                <a:cs typeface="Consolas" pitchFamily="49" charset="0"/>
              </a:rPr>
              <a:t>click</a:t>
            </a:r>
            <a:r>
              <a:rPr lang="ru-RU" sz="1900" dirty="0">
                <a:latin typeface="Consolas" pitchFamily="49" charset="0"/>
                <a:cs typeface="Consolas" pitchFamily="49" charset="0"/>
              </a:rPr>
              <a:t>"</a:t>
            </a:r>
          </a:p>
          <a:p>
            <a:r>
              <a:rPr lang="en-US" sz="1900" dirty="0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h</a:t>
            </a:r>
            <a:r>
              <a:rPr lang="ru-RU" sz="1900" dirty="0" err="1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andler</a:t>
            </a:r>
            <a:r>
              <a:rPr lang="en-US" sz="1900" dirty="0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900" dirty="0">
                <a:latin typeface="Consolas" pitchFamily="49" charset="0"/>
                <a:cs typeface="Consolas" pitchFamily="49" charset="0"/>
              </a:rPr>
              <a:t>- handler function reference</a:t>
            </a:r>
            <a:endParaRPr lang="ru-RU" sz="1900" dirty="0">
              <a:latin typeface="Consolas" pitchFamily="49" charset="0"/>
              <a:cs typeface="Consolas" pitchFamily="49" charset="0"/>
            </a:endParaRPr>
          </a:p>
          <a:p>
            <a:pPr>
              <a:spcAft>
                <a:spcPts val="1200"/>
              </a:spcAft>
            </a:pPr>
            <a:r>
              <a:rPr lang="en-US" sz="1800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phase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900" dirty="0">
                <a:latin typeface="Consolas" pitchFamily="49" charset="0"/>
                <a:cs typeface="Consolas" pitchFamily="49" charset="0"/>
              </a:rPr>
              <a:t>- additional object with properties</a:t>
            </a:r>
            <a:endParaRPr lang="uk-UA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Aft>
                <a:spcPts val="600"/>
              </a:spcAft>
            </a:pPr>
            <a:r>
              <a:rPr lang="uk-UA" sz="2000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elem.</a:t>
            </a:r>
            <a:r>
              <a:rPr lang="en-US" sz="2000" b="1" dirty="0" err="1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removeEventListener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(event, handler[, phase]);</a:t>
            </a:r>
            <a:endParaRPr lang="uk-UA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900" dirty="0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e</a:t>
            </a:r>
            <a:r>
              <a:rPr lang="ru-RU" sz="1900" dirty="0" err="1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vent</a:t>
            </a:r>
            <a:r>
              <a:rPr lang="en-US" sz="1900" dirty="0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900" dirty="0">
                <a:latin typeface="Consolas" pitchFamily="49" charset="0"/>
                <a:cs typeface="Consolas" pitchFamily="49" charset="0"/>
              </a:rPr>
              <a:t>- event name e.g. </a:t>
            </a:r>
            <a:r>
              <a:rPr lang="ru-RU" sz="1900" dirty="0">
                <a:latin typeface="Consolas" pitchFamily="49" charset="0"/>
                <a:cs typeface="Consolas" pitchFamily="49" charset="0"/>
              </a:rPr>
              <a:t>"</a:t>
            </a:r>
            <a:r>
              <a:rPr lang="ru-RU" sz="1900" dirty="0" err="1">
                <a:latin typeface="Consolas" pitchFamily="49" charset="0"/>
                <a:cs typeface="Consolas" pitchFamily="49" charset="0"/>
              </a:rPr>
              <a:t>click</a:t>
            </a:r>
            <a:r>
              <a:rPr lang="ru-RU" sz="1900" dirty="0">
                <a:latin typeface="Consolas" pitchFamily="49" charset="0"/>
                <a:cs typeface="Consolas" pitchFamily="49" charset="0"/>
              </a:rPr>
              <a:t>"</a:t>
            </a:r>
          </a:p>
          <a:p>
            <a:r>
              <a:rPr lang="en-US" sz="1900" dirty="0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h</a:t>
            </a:r>
            <a:r>
              <a:rPr lang="ru-RU" sz="1900" dirty="0" err="1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andler</a:t>
            </a:r>
            <a:r>
              <a:rPr lang="en-US" sz="1900" dirty="0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900" dirty="0">
                <a:latin typeface="Consolas" pitchFamily="49" charset="0"/>
                <a:cs typeface="Consolas" pitchFamily="49" charset="0"/>
              </a:rPr>
              <a:t>- handler function reference</a:t>
            </a:r>
            <a:endParaRPr lang="ru-RU" sz="1900" dirty="0">
              <a:latin typeface="Consolas" pitchFamily="49" charset="0"/>
              <a:cs typeface="Consolas" pitchFamily="49" charset="0"/>
            </a:endParaRPr>
          </a:p>
          <a:p>
            <a:pPr>
              <a:spcAft>
                <a:spcPts val="1200"/>
              </a:spcAft>
            </a:pPr>
            <a:r>
              <a:rPr lang="en-US" sz="1800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phase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900" dirty="0">
                <a:latin typeface="Consolas" pitchFamily="49" charset="0"/>
                <a:cs typeface="Consolas" pitchFamily="49" charset="0"/>
              </a:rPr>
              <a:t>- additional object with properties</a:t>
            </a:r>
            <a:endParaRPr lang="uk-UA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9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>
                <a:latin typeface="Proxima Nova Black" charset="0"/>
              </a:rPr>
              <a:t>Events handlers. </a:t>
            </a:r>
            <a:r>
              <a:rPr lang="en-US" dirty="0" err="1">
                <a:latin typeface="Proxima Nova Black" panose="02000506030000020004" pitchFamily="2" charset="0"/>
              </a:rPr>
              <a:t>addEventListener</a:t>
            </a:r>
            <a:endParaRPr lang="en-US" sz="3200" b="1" dirty="0">
              <a:latin typeface="Proxima Nova Black" panose="0200050603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661254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97713" y="1105896"/>
            <a:ext cx="11568222" cy="5635145"/>
          </a:xfrm>
        </p:spPr>
        <p:txBody>
          <a:bodyPr rtlCol="0">
            <a:noAutofit/>
          </a:bodyPr>
          <a:lstStyle/>
          <a:p>
            <a:pPr marL="0" lvl="1" algn="just" defTabSz="360000"/>
            <a:r>
              <a:rPr lang="en-US" dirty="0"/>
              <a:t>The </a:t>
            </a:r>
            <a:r>
              <a:rPr lang="en-US" b="1" dirty="0" err="1">
                <a:solidFill>
                  <a:srgbClr val="7030A0"/>
                </a:solidFill>
              </a:rPr>
              <a:t>addEventListener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/>
              <a:t>method allows you to </a:t>
            </a:r>
            <a:r>
              <a:rPr lang="en-US" b="1" dirty="0">
                <a:solidFill>
                  <a:srgbClr val="7030A0"/>
                </a:solidFill>
              </a:rPr>
              <a:t>add multiple handlers to a single event of one element</a:t>
            </a:r>
            <a:r>
              <a:rPr lang="en-US" dirty="0"/>
              <a:t> :</a:t>
            </a:r>
          </a:p>
          <a:p>
            <a:pPr marL="0" lvl="1" algn="just" defTabSz="360000"/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en-US" sz="2000" dirty="0">
                <a:latin typeface="Consolas" pitchFamily="49" charset="0"/>
                <a:cs typeface="Consolas" pitchFamily="49" charset="0"/>
              </a:rPr>
              <a:t>	&lt;</a:t>
            </a:r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button 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id="</a:t>
            </a:r>
            <a:r>
              <a:rPr lang="en-US" sz="2000" dirty="0" err="1">
                <a:latin typeface="Consolas" pitchFamily="49" charset="0"/>
                <a:cs typeface="Consolas" pitchFamily="49" charset="0"/>
              </a:rPr>
              <a:t>myBtn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"&gt;Send mail&lt;/</a:t>
            </a:r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button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&gt;</a:t>
            </a:r>
          </a:p>
          <a:p>
            <a:pPr>
              <a:spcBef>
                <a:spcPts val="0"/>
              </a:spcBef>
            </a:pPr>
            <a:r>
              <a:rPr lang="en-US" sz="2000" dirty="0">
                <a:latin typeface="Consolas" pitchFamily="49" charset="0"/>
                <a:cs typeface="Consolas" pitchFamily="49" charset="0"/>
              </a:rPr>
              <a:t>      &lt;</a:t>
            </a:r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script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&gt;</a:t>
            </a:r>
          </a:p>
          <a:p>
            <a:pPr>
              <a:spcBef>
                <a:spcPts val="0"/>
              </a:spcBef>
            </a:pPr>
            <a:r>
              <a:rPr lang="en-US" sz="2000" dirty="0">
                <a:latin typeface="Consolas" pitchFamily="49" charset="0"/>
                <a:cs typeface="Consolas" pitchFamily="49" charset="0"/>
              </a:rPr>
              <a:t>        </a:t>
            </a:r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function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 mailSender1() {</a:t>
            </a:r>
          </a:p>
          <a:p>
            <a:pPr>
              <a:spcBef>
                <a:spcPts val="0"/>
              </a:spcBef>
            </a:pPr>
            <a:r>
              <a:rPr lang="en-US" sz="2000" dirty="0">
                <a:latin typeface="Consolas" pitchFamily="49" charset="0"/>
                <a:cs typeface="Consolas" pitchFamily="49" charset="0"/>
              </a:rPr>
              <a:t>          </a:t>
            </a:r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alert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('Mail_1 was sent');</a:t>
            </a:r>
          </a:p>
          <a:p>
            <a:pPr>
              <a:spcBef>
                <a:spcPts val="0"/>
              </a:spcBef>
            </a:pPr>
            <a:r>
              <a:rPr lang="en-US" sz="2000" dirty="0">
                <a:latin typeface="Consolas" pitchFamily="49" charset="0"/>
                <a:cs typeface="Consolas" pitchFamily="49" charset="0"/>
              </a:rPr>
              <a:t>        };</a:t>
            </a:r>
            <a:br>
              <a:rPr lang="en-US" sz="2000" dirty="0">
                <a:latin typeface="Consolas" pitchFamily="49" charset="0"/>
                <a:cs typeface="Consolas" pitchFamily="49" charset="0"/>
              </a:rPr>
            </a:br>
            <a:r>
              <a:rPr lang="en-US" sz="2000" dirty="0">
                <a:latin typeface="Consolas" pitchFamily="49" charset="0"/>
                <a:cs typeface="Consolas" pitchFamily="49" charset="0"/>
              </a:rPr>
              <a:t>        </a:t>
            </a:r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function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 mailSender2() {</a:t>
            </a:r>
          </a:p>
          <a:p>
            <a:pPr>
              <a:spcBef>
                <a:spcPts val="0"/>
              </a:spcBef>
            </a:pPr>
            <a:r>
              <a:rPr lang="en-US" sz="2000" dirty="0">
                <a:latin typeface="Consolas" pitchFamily="49" charset="0"/>
                <a:cs typeface="Consolas" pitchFamily="49" charset="0"/>
              </a:rPr>
              <a:t>          </a:t>
            </a:r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alert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('Mail_2 was sent');</a:t>
            </a:r>
          </a:p>
          <a:p>
            <a:pPr>
              <a:spcBef>
                <a:spcPts val="0"/>
              </a:spcBef>
            </a:pPr>
            <a:r>
              <a:rPr lang="en-US" sz="2000" dirty="0">
                <a:latin typeface="Consolas" pitchFamily="49" charset="0"/>
                <a:cs typeface="Consolas" pitchFamily="49" charset="0"/>
              </a:rPr>
              <a:t>        }</a:t>
            </a:r>
            <a:br>
              <a:rPr lang="en-US" sz="2000" dirty="0">
                <a:latin typeface="Consolas" pitchFamily="49" charset="0"/>
                <a:cs typeface="Consolas" pitchFamily="49" charset="0"/>
              </a:rPr>
            </a:br>
            <a:r>
              <a:rPr lang="en-US" sz="2000" dirty="0">
                <a:latin typeface="Consolas" pitchFamily="49" charset="0"/>
                <a:cs typeface="Consolas" pitchFamily="49" charset="0"/>
              </a:rPr>
              <a:t>        </a:t>
            </a:r>
            <a:r>
              <a:rPr lang="en-US" sz="2000" dirty="0" err="1">
                <a:latin typeface="Consolas" pitchFamily="49" charset="0"/>
                <a:cs typeface="Consolas" pitchFamily="49" charset="0"/>
              </a:rPr>
              <a:t>myBtn.</a:t>
            </a:r>
            <a:r>
              <a:rPr lang="en-US" sz="2000" dirty="0" err="1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onclick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 = </a:t>
            </a:r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function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() { </a:t>
            </a:r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alert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("Prepare to sending"); }         </a:t>
            </a:r>
          </a:p>
          <a:p>
            <a:pPr>
              <a:spcBef>
                <a:spcPts val="0"/>
              </a:spcBef>
            </a:pPr>
            <a:r>
              <a:rPr lang="en-US" sz="2000" dirty="0">
                <a:latin typeface="Consolas" pitchFamily="49" charset="0"/>
                <a:cs typeface="Consolas" pitchFamily="49" charset="0"/>
              </a:rPr>
              <a:t>        </a:t>
            </a:r>
            <a:r>
              <a:rPr lang="en-US" sz="2000" dirty="0" err="1">
                <a:latin typeface="Consolas" pitchFamily="49" charset="0"/>
                <a:cs typeface="Consolas" pitchFamily="49" charset="0"/>
              </a:rPr>
              <a:t>myBtn.</a:t>
            </a:r>
            <a:r>
              <a:rPr lang="en-US" sz="2000" b="1" dirty="0" err="1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addEventListener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("click", mailSender1); // Mail_1 was sent</a:t>
            </a:r>
            <a:endParaRPr lang="ru-RU" sz="2000" dirty="0">
              <a:latin typeface="Consolas" pitchFamily="49" charset="0"/>
              <a:cs typeface="Consolas" pitchFamily="49" charset="0"/>
            </a:endParaRPr>
          </a:p>
          <a:p>
            <a:pPr>
              <a:spcBef>
                <a:spcPts val="0"/>
              </a:spcBef>
            </a:pPr>
            <a:r>
              <a:rPr lang="ru-RU" sz="2000" dirty="0">
                <a:latin typeface="Consolas" pitchFamily="49" charset="0"/>
                <a:cs typeface="Consolas" pitchFamily="49" charset="0"/>
              </a:rPr>
              <a:t>        </a:t>
            </a:r>
            <a:r>
              <a:rPr lang="en-US" sz="2000" dirty="0" err="1">
                <a:latin typeface="Consolas" pitchFamily="49" charset="0"/>
                <a:cs typeface="Consolas" pitchFamily="49" charset="0"/>
              </a:rPr>
              <a:t>myBtn.</a:t>
            </a:r>
            <a:r>
              <a:rPr lang="en-US" sz="2000" b="1" dirty="0" err="1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addEventListener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("click", mailSender2); // Mail_2 was sent</a:t>
            </a:r>
            <a:endParaRPr lang="ru-RU" sz="2000" dirty="0">
              <a:latin typeface="Consolas" pitchFamily="49" charset="0"/>
              <a:cs typeface="Consolas" pitchFamily="49" charset="0"/>
            </a:endParaRPr>
          </a:p>
          <a:p>
            <a:pPr>
              <a:spcBef>
                <a:spcPts val="0"/>
              </a:spcBef>
            </a:pPr>
            <a:r>
              <a:rPr lang="ru-RU" sz="2000" dirty="0">
                <a:latin typeface="Consolas" pitchFamily="49" charset="0"/>
                <a:cs typeface="Consolas" pitchFamily="49" charset="0"/>
              </a:rPr>
              <a:t>      &lt;/</a:t>
            </a:r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script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&gt;</a:t>
            </a:r>
          </a:p>
          <a:p>
            <a:pPr>
              <a:spcBef>
                <a:spcPts val="0"/>
              </a:spcBef>
            </a:pPr>
            <a:endParaRPr lang="en-US" sz="2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Proxima Nova Black" charset="0"/>
              </a:rPr>
              <a:t>Events handlers. </a:t>
            </a:r>
            <a:r>
              <a:rPr lang="en-US" sz="3600" dirty="0" err="1">
                <a:latin typeface="Proxima Nova Black" panose="02000506030000020004" pitchFamily="2" charset="0"/>
              </a:rPr>
              <a:t>addEventListener</a:t>
            </a:r>
            <a:endParaRPr lang="en-US" sz="3600" b="1" dirty="0">
              <a:latin typeface="Proxima Nova Black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432390" y="5540138"/>
            <a:ext cx="9477153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</a:pPr>
            <a:r>
              <a:rPr lang="en-US" sz="2200" dirty="0"/>
              <a:t>Thus, you can simultaneously assign handlers both through the DOM property and through </a:t>
            </a:r>
            <a:r>
              <a:rPr lang="en-US" sz="2200" dirty="0" err="1"/>
              <a:t>addEventListener</a:t>
            </a:r>
            <a:r>
              <a:rPr lang="en-US" sz="2200" dirty="0"/>
              <a:t>. However, in order to avoid confusion, it is recommended to choose one method.</a:t>
            </a:r>
            <a:endParaRPr lang="en-US" sz="2200" dirty="0">
              <a:solidFill>
                <a:srgbClr val="0000FF"/>
              </a:solidFill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18401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97713" y="1105896"/>
            <a:ext cx="11568222" cy="5635145"/>
          </a:xfrm>
        </p:spPr>
        <p:txBody>
          <a:bodyPr rtlCol="0">
            <a:noAutofit/>
          </a:bodyPr>
          <a:lstStyle/>
          <a:p>
            <a:pPr marL="0" lvl="1" algn="just" defTabSz="360000"/>
            <a:r>
              <a:rPr lang="en-US" dirty="0"/>
              <a:t>When an event occurs, the browser creates an </a:t>
            </a:r>
            <a:r>
              <a:rPr lang="en-US" b="1" dirty="0">
                <a:solidFill>
                  <a:srgbClr val="7030A0"/>
                </a:solidFill>
              </a:rPr>
              <a:t>event object</a:t>
            </a:r>
            <a:r>
              <a:rPr lang="en-US" dirty="0"/>
              <a:t>, writes the details to it, and passes it as an argument to the handler function.</a:t>
            </a:r>
            <a:endParaRPr lang="uk-UA" dirty="0"/>
          </a:p>
          <a:p>
            <a:pPr marL="0" lvl="1" algn="just" defTabSz="360000"/>
            <a:endParaRPr lang="en-US" dirty="0"/>
          </a:p>
          <a:p>
            <a:pPr marL="0" lvl="1" algn="just" defTabSz="360000"/>
            <a:r>
              <a:rPr lang="en-US" b="1" dirty="0">
                <a:solidFill>
                  <a:srgbClr val="7030A0"/>
                </a:solidFill>
              </a:rPr>
              <a:t>Event Object Properties</a:t>
            </a:r>
            <a:r>
              <a:rPr lang="en-US" dirty="0"/>
              <a:t>:</a:t>
            </a:r>
            <a:endParaRPr lang="uk-UA" dirty="0">
              <a:cs typeface="Arial" panose="020B0604020202020204" pitchFamily="34" charset="0"/>
            </a:endParaRPr>
          </a:p>
          <a:p>
            <a:pPr marL="342900" indent="-342900">
              <a:buClrTx/>
              <a:buFont typeface="Arial" pitchFamily="34" charset="0"/>
              <a:buChar char="•"/>
            </a:pPr>
            <a:r>
              <a:rPr lang="en-US" b="1" dirty="0">
                <a:solidFill>
                  <a:srgbClr val="7030A0"/>
                </a:solidFill>
              </a:rPr>
              <a:t>bubbles</a:t>
            </a:r>
            <a:r>
              <a:rPr lang="en-US" dirty="0"/>
              <a:t>: returns true if the event is up. For example, if an event occurred on a nested element, then it can be processed on the parent element.</a:t>
            </a:r>
          </a:p>
          <a:p>
            <a:pPr marL="342900" indent="-342900">
              <a:buClrTx/>
              <a:buFont typeface="Arial" pitchFamily="34" charset="0"/>
              <a:buChar char="•"/>
            </a:pPr>
            <a:r>
              <a:rPr lang="en-US" b="1" dirty="0">
                <a:solidFill>
                  <a:srgbClr val="7030A0"/>
                </a:solidFill>
              </a:rPr>
              <a:t>cancelable</a:t>
            </a:r>
            <a:r>
              <a:rPr lang="en-US" dirty="0"/>
              <a:t>: returns true if you can cancel the standard event handling</a:t>
            </a:r>
          </a:p>
          <a:p>
            <a:pPr marL="342900" indent="-342900">
              <a:buClrTx/>
              <a:buFont typeface="Arial" pitchFamily="34" charset="0"/>
              <a:buChar char="•"/>
            </a:pPr>
            <a:r>
              <a:rPr lang="en-US" b="1" dirty="0" err="1">
                <a:solidFill>
                  <a:srgbClr val="7030A0"/>
                </a:solidFill>
              </a:rPr>
              <a:t>currentTarget</a:t>
            </a:r>
            <a:r>
              <a:rPr lang="en-US" dirty="0"/>
              <a:t>: defines the element to which the event handler is attached</a:t>
            </a:r>
          </a:p>
          <a:p>
            <a:pPr marL="342900" indent="-342900">
              <a:buClrTx/>
              <a:buFont typeface="Arial" pitchFamily="34" charset="0"/>
              <a:buChar char="•"/>
            </a:pPr>
            <a:r>
              <a:rPr lang="en-US" b="1" dirty="0" err="1">
                <a:solidFill>
                  <a:srgbClr val="7030A0"/>
                </a:solidFill>
              </a:rPr>
              <a:t>defaultPrevented</a:t>
            </a:r>
            <a:r>
              <a:rPr lang="en-US" dirty="0"/>
              <a:t>: returns true if the </a:t>
            </a:r>
            <a:r>
              <a:rPr lang="en-US" dirty="0" err="1"/>
              <a:t>preventDefault</a:t>
            </a:r>
            <a:r>
              <a:rPr lang="en-US" dirty="0"/>
              <a:t>() method was called on the Event object</a:t>
            </a:r>
          </a:p>
          <a:p>
            <a:pPr marL="342900" indent="-342900">
              <a:buClrTx/>
              <a:buFont typeface="Arial" pitchFamily="34" charset="0"/>
              <a:buChar char="•"/>
            </a:pPr>
            <a:r>
              <a:rPr lang="en-US" b="1" dirty="0" err="1">
                <a:solidFill>
                  <a:srgbClr val="7030A0"/>
                </a:solidFill>
              </a:rPr>
              <a:t>eventPhase</a:t>
            </a:r>
            <a:r>
              <a:rPr lang="en-US" dirty="0"/>
              <a:t>: defines the stage of event processing</a:t>
            </a:r>
          </a:p>
          <a:p>
            <a:pPr marL="342900" indent="-342900">
              <a:buClrTx/>
              <a:buFont typeface="Arial" pitchFamily="34" charset="0"/>
              <a:buChar char="•"/>
            </a:pPr>
            <a:r>
              <a:rPr lang="en-US" b="1" dirty="0">
                <a:solidFill>
                  <a:srgbClr val="7030A0"/>
                </a:solidFill>
              </a:rPr>
              <a:t>target</a:t>
            </a:r>
            <a:r>
              <a:rPr lang="en-US" dirty="0"/>
              <a:t>: indicates the element on which the event was fired</a:t>
            </a:r>
          </a:p>
          <a:p>
            <a:pPr marL="342900" indent="-342900">
              <a:buClrTx/>
              <a:buFont typeface="Arial" pitchFamily="34" charset="0"/>
              <a:buChar char="•"/>
            </a:pPr>
            <a:r>
              <a:rPr lang="en-US" b="1" dirty="0" err="1">
                <a:solidFill>
                  <a:srgbClr val="7030A0"/>
                </a:solidFill>
              </a:rPr>
              <a:t>timeStamp</a:t>
            </a:r>
            <a:r>
              <a:rPr lang="en-US" dirty="0"/>
              <a:t>: stores the time the event occurred</a:t>
            </a:r>
          </a:p>
          <a:p>
            <a:pPr marL="342900" indent="-342900">
              <a:buClrTx/>
              <a:buFont typeface="Arial" pitchFamily="34" charset="0"/>
              <a:buChar char="•"/>
            </a:pPr>
            <a:r>
              <a:rPr lang="en-US" b="1" dirty="0">
                <a:solidFill>
                  <a:srgbClr val="7030A0"/>
                </a:solidFill>
              </a:rPr>
              <a:t>type</a:t>
            </a:r>
            <a:r>
              <a:rPr lang="en-US" dirty="0"/>
              <a:t>: indicates the name of the event</a:t>
            </a:r>
            <a:endParaRPr lang="ru-RU" dirty="0"/>
          </a:p>
          <a:p>
            <a:pPr marL="457152" lvl="2" algn="just" defTabSz="360000"/>
            <a:endParaRPr lang="en-US" dirty="0">
              <a:cs typeface="Arial" panose="020B0604020202020204" pitchFamily="34" charset="0"/>
            </a:endParaRPr>
          </a:p>
        </p:txBody>
      </p:sp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>
                <a:latin typeface="Proxima Nova Black" charset="0"/>
              </a:rPr>
              <a:t>Events handlers. Event object</a:t>
            </a:r>
            <a:endParaRPr lang="en-US" sz="3200" b="1" dirty="0">
              <a:latin typeface="Proxima Nova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229006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97713" y="1105896"/>
            <a:ext cx="11568222" cy="5635145"/>
          </a:xfrm>
        </p:spPr>
        <p:txBody>
          <a:bodyPr rtlCol="0">
            <a:noAutofit/>
          </a:bodyPr>
          <a:lstStyle/>
          <a:p>
            <a:pPr marL="0" lvl="1" algn="just" defTabSz="360000"/>
            <a:r>
              <a:rPr lang="en-US" dirty="0"/>
              <a:t>Event object usage example:</a:t>
            </a:r>
          </a:p>
          <a:p>
            <a:pPr marL="0" lvl="1" algn="just" defTabSz="360000"/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200"/>
              </a:spcBef>
              <a:spcAft>
                <a:spcPts val="200"/>
              </a:spcAft>
            </a:pPr>
            <a:r>
              <a:rPr lang="en-US" sz="1900" dirty="0">
                <a:latin typeface="Consolas" pitchFamily="49" charset="0"/>
                <a:cs typeface="Consolas" pitchFamily="49" charset="0"/>
              </a:rPr>
              <a:t> </a:t>
            </a:r>
            <a:r>
              <a:rPr lang="uk-UA" sz="1900" dirty="0">
                <a:latin typeface="Consolas" pitchFamily="49" charset="0"/>
                <a:cs typeface="Consolas" pitchFamily="49" charset="0"/>
              </a:rPr>
              <a:t>   </a:t>
            </a:r>
            <a:r>
              <a:rPr lang="en-US" sz="1900" dirty="0">
                <a:latin typeface="Consolas" pitchFamily="49" charset="0"/>
                <a:cs typeface="Consolas" pitchFamily="49" charset="0"/>
              </a:rPr>
              <a:t>&lt;</a:t>
            </a:r>
            <a:r>
              <a:rPr lang="en-US" sz="19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input</a:t>
            </a:r>
            <a:r>
              <a:rPr lang="en-US" sz="1900" dirty="0">
                <a:latin typeface="Consolas" pitchFamily="49" charset="0"/>
                <a:cs typeface="Consolas" pitchFamily="49" charset="0"/>
              </a:rPr>
              <a:t> type="button" value="Button" id="</a:t>
            </a:r>
            <a:r>
              <a:rPr lang="en-US" sz="1900" dirty="0" err="1">
                <a:latin typeface="Consolas" pitchFamily="49" charset="0"/>
                <a:cs typeface="Consolas" pitchFamily="49" charset="0"/>
              </a:rPr>
              <a:t>elem</a:t>
            </a:r>
            <a:r>
              <a:rPr lang="en-US" sz="1900" dirty="0">
                <a:latin typeface="Consolas" pitchFamily="49" charset="0"/>
                <a:cs typeface="Consolas" pitchFamily="49" charset="0"/>
              </a:rPr>
              <a:t>"&gt;      </a:t>
            </a:r>
          </a:p>
          <a:p>
            <a:pPr>
              <a:spcBef>
                <a:spcPts val="200"/>
              </a:spcBef>
              <a:spcAft>
                <a:spcPts val="200"/>
              </a:spcAft>
            </a:pPr>
            <a:r>
              <a:rPr lang="en-US" sz="1900" dirty="0">
                <a:latin typeface="Consolas" pitchFamily="49" charset="0"/>
                <a:cs typeface="Consolas" pitchFamily="49" charset="0"/>
              </a:rPr>
              <a:t>    &lt;</a:t>
            </a:r>
            <a:r>
              <a:rPr lang="en-US" sz="19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script</a:t>
            </a:r>
            <a:r>
              <a:rPr lang="en-US" sz="1900" dirty="0">
                <a:latin typeface="Consolas" pitchFamily="49" charset="0"/>
                <a:cs typeface="Consolas" pitchFamily="49" charset="0"/>
              </a:rPr>
              <a:t>&gt;</a:t>
            </a:r>
          </a:p>
          <a:p>
            <a:pPr>
              <a:spcBef>
                <a:spcPts val="200"/>
              </a:spcBef>
              <a:spcAft>
                <a:spcPts val="200"/>
              </a:spcAft>
            </a:pPr>
            <a:r>
              <a:rPr lang="en-US" sz="1900" dirty="0">
                <a:latin typeface="Consolas" pitchFamily="49" charset="0"/>
                <a:cs typeface="Consolas" pitchFamily="49" charset="0"/>
              </a:rPr>
              <a:t>        </a:t>
            </a:r>
            <a:r>
              <a:rPr lang="en-US" sz="19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function</a:t>
            </a:r>
            <a:r>
              <a:rPr lang="en-US" sz="1900" dirty="0">
                <a:latin typeface="Consolas" pitchFamily="49" charset="0"/>
                <a:cs typeface="Consolas" pitchFamily="49" charset="0"/>
              </a:rPr>
              <a:t> </a:t>
            </a:r>
            <a:r>
              <a:rPr lang="en-US" sz="1900" dirty="0" err="1">
                <a:latin typeface="Consolas" pitchFamily="49" charset="0"/>
                <a:cs typeface="Consolas" pitchFamily="49" charset="0"/>
              </a:rPr>
              <a:t>eventHandler</a:t>
            </a:r>
            <a:r>
              <a:rPr lang="en-US" sz="1900" dirty="0">
                <a:latin typeface="Consolas" pitchFamily="49" charset="0"/>
                <a:cs typeface="Consolas" pitchFamily="49" charset="0"/>
              </a:rPr>
              <a:t>(</a:t>
            </a:r>
            <a:r>
              <a:rPr lang="en-US" sz="1900" b="1" dirty="0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event</a:t>
            </a:r>
            <a:r>
              <a:rPr lang="en-US" sz="1900" dirty="0">
                <a:latin typeface="Consolas" pitchFamily="49" charset="0"/>
                <a:cs typeface="Consolas" pitchFamily="49" charset="0"/>
              </a:rPr>
              <a:t>){            </a:t>
            </a:r>
          </a:p>
          <a:p>
            <a:pPr>
              <a:spcBef>
                <a:spcPts val="200"/>
              </a:spcBef>
              <a:spcAft>
                <a:spcPts val="200"/>
              </a:spcAft>
            </a:pPr>
            <a:r>
              <a:rPr lang="en-US" sz="1900" dirty="0">
                <a:latin typeface="Consolas" pitchFamily="49" charset="0"/>
                <a:cs typeface="Consolas" pitchFamily="49" charset="0"/>
              </a:rPr>
              <a:t>            console.log("Event type: " + </a:t>
            </a:r>
            <a:r>
              <a:rPr lang="en-US" sz="1900" b="1" dirty="0" err="1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event.type</a:t>
            </a:r>
            <a:r>
              <a:rPr lang="en-US" sz="1900" dirty="0">
                <a:latin typeface="Consolas" pitchFamily="49" charset="0"/>
                <a:cs typeface="Consolas" pitchFamily="49" charset="0"/>
              </a:rPr>
              <a:t>);              </a:t>
            </a:r>
          </a:p>
          <a:p>
            <a:pPr>
              <a:spcBef>
                <a:spcPts val="200"/>
              </a:spcBef>
              <a:spcAft>
                <a:spcPts val="200"/>
              </a:spcAft>
            </a:pPr>
            <a:r>
              <a:rPr lang="en-US" sz="1900" dirty="0">
                <a:latin typeface="Consolas" pitchFamily="49" charset="0"/>
                <a:cs typeface="Consolas" pitchFamily="49" charset="0"/>
              </a:rPr>
              <a:t>            console.log(</a:t>
            </a:r>
            <a:r>
              <a:rPr lang="en-US" sz="1900" b="1" dirty="0" err="1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event.target</a:t>
            </a:r>
            <a:r>
              <a:rPr lang="en-US" sz="1900" dirty="0">
                <a:latin typeface="Consolas" pitchFamily="49" charset="0"/>
                <a:cs typeface="Consolas" pitchFamily="49" charset="0"/>
              </a:rPr>
              <a:t>);</a:t>
            </a:r>
          </a:p>
          <a:p>
            <a:pPr>
              <a:spcBef>
                <a:spcPts val="200"/>
              </a:spcBef>
              <a:spcAft>
                <a:spcPts val="200"/>
              </a:spcAft>
            </a:pPr>
            <a:r>
              <a:rPr lang="en-US" sz="1900" dirty="0">
                <a:latin typeface="Consolas" pitchFamily="49" charset="0"/>
                <a:cs typeface="Consolas" pitchFamily="49" charset="0"/>
              </a:rPr>
              <a:t>        }</a:t>
            </a:r>
          </a:p>
          <a:p>
            <a:pPr>
              <a:spcBef>
                <a:spcPts val="200"/>
              </a:spcBef>
              <a:spcAft>
                <a:spcPts val="200"/>
              </a:spcAft>
            </a:pPr>
            <a:r>
              <a:rPr lang="en-US" sz="1900" dirty="0">
                <a:latin typeface="Consolas" pitchFamily="49" charset="0"/>
                <a:cs typeface="Consolas" pitchFamily="49" charset="0"/>
              </a:rPr>
              <a:t>        </a:t>
            </a:r>
            <a:r>
              <a:rPr lang="en-US" sz="19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let</a:t>
            </a:r>
            <a:r>
              <a:rPr lang="en-US" sz="1900" dirty="0">
                <a:latin typeface="Consolas" pitchFamily="49" charset="0"/>
                <a:cs typeface="Consolas" pitchFamily="49" charset="0"/>
              </a:rPr>
              <a:t> </a:t>
            </a:r>
            <a:r>
              <a:rPr lang="en-US" sz="1900" dirty="0" err="1">
                <a:latin typeface="Consolas" pitchFamily="49" charset="0"/>
                <a:cs typeface="Consolas" pitchFamily="49" charset="0"/>
              </a:rPr>
              <a:t>btn</a:t>
            </a:r>
            <a:r>
              <a:rPr lang="en-US" sz="1900" dirty="0">
                <a:latin typeface="Consolas" pitchFamily="49" charset="0"/>
                <a:cs typeface="Consolas" pitchFamily="49" charset="0"/>
              </a:rPr>
              <a:t> = </a:t>
            </a:r>
            <a:r>
              <a:rPr lang="en-US" sz="1900" dirty="0" err="1">
                <a:latin typeface="Consolas" pitchFamily="49" charset="0"/>
                <a:cs typeface="Consolas" pitchFamily="49" charset="0"/>
              </a:rPr>
              <a:t>document.</a:t>
            </a:r>
            <a:r>
              <a:rPr lang="en-US" sz="1900" dirty="0" err="1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getElementById</a:t>
            </a:r>
            <a:r>
              <a:rPr lang="en-US" sz="1900" dirty="0">
                <a:latin typeface="Consolas" pitchFamily="49" charset="0"/>
                <a:cs typeface="Consolas" pitchFamily="49" charset="0"/>
              </a:rPr>
              <a:t>("</a:t>
            </a:r>
            <a:r>
              <a:rPr lang="en-US" sz="1900" dirty="0" err="1">
                <a:latin typeface="Consolas" pitchFamily="49" charset="0"/>
                <a:cs typeface="Consolas" pitchFamily="49" charset="0"/>
              </a:rPr>
              <a:t>elem</a:t>
            </a:r>
            <a:r>
              <a:rPr lang="en-US" sz="1900" dirty="0">
                <a:latin typeface="Consolas" pitchFamily="49" charset="0"/>
                <a:cs typeface="Consolas" pitchFamily="49" charset="0"/>
              </a:rPr>
              <a:t>");</a:t>
            </a:r>
          </a:p>
          <a:p>
            <a:pPr>
              <a:spcBef>
                <a:spcPts val="200"/>
              </a:spcBef>
              <a:spcAft>
                <a:spcPts val="200"/>
              </a:spcAft>
            </a:pPr>
            <a:r>
              <a:rPr lang="en-US" sz="1900" dirty="0">
                <a:latin typeface="Consolas" pitchFamily="49" charset="0"/>
                <a:cs typeface="Consolas" pitchFamily="49" charset="0"/>
              </a:rPr>
              <a:t>         </a:t>
            </a:r>
            <a:r>
              <a:rPr lang="en-US" sz="1900" dirty="0" err="1">
                <a:latin typeface="Consolas" pitchFamily="49" charset="0"/>
                <a:cs typeface="Consolas" pitchFamily="49" charset="0"/>
              </a:rPr>
              <a:t>btn.</a:t>
            </a:r>
            <a:r>
              <a:rPr lang="en-US" sz="1900" dirty="0" err="1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addEventListener</a:t>
            </a:r>
            <a:r>
              <a:rPr lang="en-US" sz="1900" dirty="0">
                <a:latin typeface="Consolas" pitchFamily="49" charset="0"/>
                <a:cs typeface="Consolas" pitchFamily="49" charset="0"/>
              </a:rPr>
              <a:t>("click", </a:t>
            </a:r>
            <a:r>
              <a:rPr lang="en-US" sz="1900" dirty="0" err="1">
                <a:latin typeface="Consolas" pitchFamily="49" charset="0"/>
                <a:cs typeface="Consolas" pitchFamily="49" charset="0"/>
              </a:rPr>
              <a:t>eventHandler</a:t>
            </a:r>
            <a:r>
              <a:rPr lang="en-US" sz="1900" dirty="0">
                <a:latin typeface="Consolas" pitchFamily="49" charset="0"/>
                <a:cs typeface="Consolas" pitchFamily="49" charset="0"/>
              </a:rPr>
              <a:t>);</a:t>
            </a:r>
          </a:p>
          <a:p>
            <a:pPr>
              <a:spcBef>
                <a:spcPts val="200"/>
              </a:spcBef>
              <a:spcAft>
                <a:spcPts val="200"/>
              </a:spcAft>
            </a:pPr>
            <a:r>
              <a:rPr lang="en-US" sz="1900" dirty="0">
                <a:latin typeface="Consolas" pitchFamily="49" charset="0"/>
                <a:cs typeface="Consolas" pitchFamily="49" charset="0"/>
              </a:rPr>
              <a:t>    &lt;/</a:t>
            </a:r>
            <a:r>
              <a:rPr lang="en-US" sz="19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script</a:t>
            </a:r>
            <a:r>
              <a:rPr lang="en-US" sz="1900" dirty="0">
                <a:latin typeface="Consolas" pitchFamily="49" charset="0"/>
                <a:cs typeface="Consolas" pitchFamily="49" charset="0"/>
              </a:rPr>
              <a:t>&gt;</a:t>
            </a:r>
          </a:p>
          <a:p>
            <a:pPr>
              <a:spcBef>
                <a:spcPts val="0"/>
              </a:spcBef>
            </a:pPr>
            <a:endParaRPr lang="en-US" sz="2000" dirty="0">
              <a:latin typeface="Consolas" pitchFamily="49" charset="0"/>
              <a:cs typeface="Consolas" pitchFamily="49" charset="0"/>
            </a:endParaRPr>
          </a:p>
          <a:p>
            <a:pPr>
              <a:spcBef>
                <a:spcPts val="0"/>
              </a:spcBef>
            </a:pPr>
            <a:r>
              <a:rPr lang="en-US" sz="2000" dirty="0"/>
              <a:t>And in this case, the target property is an element, so we can manipulate it like any other nodes and DOM elements. For example, change the background color:</a:t>
            </a:r>
            <a:endParaRPr lang="uk-UA" sz="2000" dirty="0"/>
          </a:p>
          <a:p>
            <a:pPr>
              <a:spcBef>
                <a:spcPts val="0"/>
              </a:spcBef>
            </a:pPr>
            <a:endParaRPr lang="en-US" sz="2000" dirty="0"/>
          </a:p>
          <a:p>
            <a:r>
              <a:rPr lang="en-US" sz="2000" dirty="0"/>
              <a:t>	</a:t>
            </a:r>
            <a:r>
              <a:rPr lang="en-US" sz="19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function</a:t>
            </a:r>
            <a:r>
              <a:rPr lang="en-US" sz="19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1900" dirty="0" err="1">
                <a:latin typeface="Consolas" pitchFamily="49" charset="0"/>
                <a:cs typeface="Consolas" pitchFamily="49" charset="0"/>
              </a:rPr>
              <a:t>eventHandler</a:t>
            </a:r>
            <a:r>
              <a:rPr lang="en-US" sz="1900" dirty="0">
                <a:latin typeface="Consolas" pitchFamily="49" charset="0"/>
                <a:cs typeface="Consolas" pitchFamily="49" charset="0"/>
              </a:rPr>
              <a:t>(</a:t>
            </a:r>
            <a:r>
              <a:rPr lang="en-US" sz="1900" b="1" dirty="0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event</a:t>
            </a:r>
            <a:r>
              <a:rPr lang="en-US" sz="1900" dirty="0">
                <a:latin typeface="Consolas" pitchFamily="49" charset="0"/>
                <a:cs typeface="Consolas" pitchFamily="49" charset="0"/>
              </a:rPr>
              <a:t>){     </a:t>
            </a:r>
          </a:p>
          <a:p>
            <a:r>
              <a:rPr lang="en-US" sz="1900" dirty="0">
                <a:latin typeface="Consolas" pitchFamily="49" charset="0"/>
                <a:cs typeface="Consolas" pitchFamily="49" charset="0"/>
              </a:rPr>
              <a:t>	    </a:t>
            </a:r>
            <a:r>
              <a:rPr lang="en-US" sz="1900" b="1" dirty="0" err="1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event.target</a:t>
            </a:r>
            <a:r>
              <a:rPr lang="en-US" sz="1900" dirty="0" err="1">
                <a:latin typeface="Consolas" pitchFamily="49" charset="0"/>
                <a:cs typeface="Consolas" pitchFamily="49" charset="0"/>
              </a:rPr>
              <a:t>.style.backgroundColor</a:t>
            </a:r>
            <a:r>
              <a:rPr lang="en-US" sz="1900" dirty="0">
                <a:latin typeface="Consolas" pitchFamily="49" charset="0"/>
                <a:cs typeface="Consolas" pitchFamily="49" charset="0"/>
              </a:rPr>
              <a:t> = "orange";</a:t>
            </a:r>
          </a:p>
          <a:p>
            <a:r>
              <a:rPr lang="en-US" sz="1900" dirty="0">
                <a:latin typeface="Consolas" pitchFamily="49" charset="0"/>
                <a:cs typeface="Consolas" pitchFamily="49" charset="0"/>
              </a:rPr>
              <a:t>	}</a:t>
            </a:r>
          </a:p>
          <a:p>
            <a:pPr>
              <a:spcBef>
                <a:spcPts val="0"/>
              </a:spcBef>
            </a:pPr>
            <a:endParaRPr lang="ru-RU" sz="2000" dirty="0"/>
          </a:p>
          <a:p>
            <a:pPr>
              <a:spcBef>
                <a:spcPts val="0"/>
              </a:spcBef>
            </a:pPr>
            <a:endParaRPr lang="en-US" sz="2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>
                <a:latin typeface="Proxima Nova Black" charset="0"/>
              </a:rPr>
              <a:t>Events handlers. Event object</a:t>
            </a:r>
            <a:endParaRPr lang="en-US" sz="3200" b="1" dirty="0">
              <a:latin typeface="Proxima Nova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88328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Content Placeholder 2">
            <a:extLst>
              <a:ext uri="{FF2B5EF4-FFF2-40B4-BE49-F238E27FC236}">
                <a16:creationId xmlns:a16="http://schemas.microsoft.com/office/drawing/2014/main" id="{B95DA68F-F0D7-4537-804E-34D57BE294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80000"/>
              </a:lnSpc>
              <a:buClr>
                <a:srgbClr val="CBCECE"/>
              </a:buClr>
              <a:defRPr/>
            </a:pPr>
            <a:r>
              <a:rPr lang="en-US" sz="2400" dirty="0">
                <a:hlinkClick r:id="rId2"/>
              </a:rPr>
              <a:t>https://www.w3schools.com/js/js_window.asp</a:t>
            </a:r>
            <a:endParaRPr lang="uk-UA" sz="2400" dirty="0">
              <a:hlinkClick r:id="rId2"/>
            </a:endParaRPr>
          </a:p>
          <a:p>
            <a:pPr>
              <a:lnSpc>
                <a:spcPct val="80000"/>
              </a:lnSpc>
              <a:buClr>
                <a:srgbClr val="CBCECE"/>
              </a:buClr>
              <a:defRPr/>
            </a:pPr>
            <a:r>
              <a:rPr lang="en-US" sz="2400" dirty="0">
                <a:hlinkClick r:id="rId2"/>
              </a:rPr>
              <a:t>https://learn.javascript.ru/events</a:t>
            </a:r>
            <a:endParaRPr lang="uk-UA" sz="2400" dirty="0">
              <a:hlinkClick r:id="rId2"/>
            </a:endParaRPr>
          </a:p>
          <a:p>
            <a:pPr>
              <a:lnSpc>
                <a:spcPct val="80000"/>
              </a:lnSpc>
              <a:buClr>
                <a:srgbClr val="CBCECE"/>
              </a:buClr>
              <a:defRPr/>
            </a:pPr>
            <a:endParaRPr lang="uk-UA" sz="2400" dirty="0"/>
          </a:p>
          <a:p>
            <a:pPr>
              <a:lnSpc>
                <a:spcPct val="80000"/>
              </a:lnSpc>
              <a:buClr>
                <a:srgbClr val="CBCECE"/>
              </a:buClr>
              <a:defRPr/>
            </a:pPr>
            <a:endParaRPr lang="en-US" sz="2400" dirty="0"/>
          </a:p>
          <a:p>
            <a:pPr>
              <a:lnSpc>
                <a:spcPct val="80000"/>
              </a:lnSpc>
              <a:buClr>
                <a:srgbClr val="CBCECE"/>
              </a:buClr>
              <a:defRPr/>
            </a:pPr>
            <a:endParaRPr lang="en-US" sz="2400" dirty="0"/>
          </a:p>
          <a:p>
            <a:pPr>
              <a:lnSpc>
                <a:spcPct val="80000"/>
              </a:lnSpc>
              <a:buClr>
                <a:srgbClr val="CBCECE"/>
              </a:buClr>
              <a:defRPr/>
            </a:pPr>
            <a:endParaRPr lang="en-US" sz="2400" dirty="0"/>
          </a:p>
          <a:p>
            <a:pPr>
              <a:lnSpc>
                <a:spcPct val="80000"/>
              </a:lnSpc>
              <a:buClr>
                <a:srgbClr val="CBCECE"/>
              </a:buClr>
              <a:defRPr/>
            </a:pPr>
            <a:endParaRPr lang="ru-RU" sz="2000" dirty="0"/>
          </a:p>
          <a:p>
            <a:pPr eaLnBrk="1" hangingPunct="1">
              <a:lnSpc>
                <a:spcPct val="80000"/>
              </a:lnSpc>
              <a:buClr>
                <a:srgbClr val="CBCECE"/>
              </a:buClr>
              <a:buFont typeface="Calibri" panose="020F0502020204030204" pitchFamily="34" charset="0"/>
              <a:buNone/>
              <a:defRPr/>
            </a:pPr>
            <a:endParaRPr lang="en-US" altLang="en-US" sz="2000" dirty="0"/>
          </a:p>
        </p:txBody>
      </p:sp>
      <p:sp>
        <p:nvSpPr>
          <p:cNvPr id="52227" name="Title 1">
            <a:extLst>
              <a:ext uri="{FF2B5EF4-FFF2-40B4-BE49-F238E27FC236}">
                <a16:creationId xmlns:a16="http://schemas.microsoft.com/office/drawing/2014/main" id="{AE5D3351-90FE-4042-8C2F-E0329C25C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defTabSz="914332">
              <a:spcBef>
                <a:spcPts val="1000"/>
              </a:spcBef>
            </a:pPr>
            <a:r>
              <a:rPr lang="en-US" sz="3600" b="1" dirty="0">
                <a:solidFill>
                  <a:schemeClr val="accent4">
                    <a:lumMod val="10000"/>
                  </a:schemeClr>
                </a:solidFill>
              </a:rPr>
              <a:t>Useful links</a:t>
            </a:r>
          </a:p>
        </p:txBody>
      </p:sp>
    </p:spTree>
    <p:extLst>
      <p:ext uri="{BB962C8B-B14F-4D97-AF65-F5344CB8AC3E}">
        <p14:creationId xmlns:p14="http://schemas.microsoft.com/office/powerpoint/2010/main" val="11609068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52732" y="808202"/>
            <a:ext cx="11494709" cy="5518181"/>
          </a:xfrm>
        </p:spPr>
        <p:txBody>
          <a:bodyPr rtlCol="0">
            <a:normAutofit/>
          </a:bodyPr>
          <a:lstStyle/>
          <a:p>
            <a:endParaRPr lang="en-US" sz="9600" dirty="0"/>
          </a:p>
          <a:p>
            <a:pPr algn="ctr"/>
            <a:r>
              <a:rPr lang="en-US" sz="9600" dirty="0">
                <a:latin typeface="Proxima Nova Black" charset="0"/>
              </a:rPr>
              <a:t>BOM</a:t>
            </a:r>
            <a:endParaRPr lang="en-US" sz="2400" dirty="0">
              <a:latin typeface="Proxima Nova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852296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BDE2274-F6F9-4508-9783-A9EA962AD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591" y="404037"/>
            <a:ext cx="12054884" cy="6453962"/>
          </a:xfrm>
        </p:spPr>
        <p:txBody>
          <a:bodyPr/>
          <a:lstStyle/>
          <a:p>
            <a:br>
              <a:rPr lang="en-US" dirty="0"/>
            </a:br>
            <a:br>
              <a:rPr lang="en-US" dirty="0"/>
            </a:br>
            <a:r>
              <a:rPr lang="en-US" dirty="0"/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27553349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2226" y="1105896"/>
            <a:ext cx="6388816" cy="5635145"/>
          </a:xfrm>
        </p:spPr>
        <p:txBody>
          <a:bodyPr rtlCol="0">
            <a:noAutofit/>
          </a:bodyPr>
          <a:lstStyle/>
          <a:p>
            <a:pPr algn="just"/>
            <a:r>
              <a:rPr lang="en-US" dirty="0">
                <a:cs typeface="Arial" panose="020B0604020202020204" pitchFamily="34" charset="0"/>
              </a:rPr>
              <a:t>Of great importance in JavaScript is working with a Web browser and the objects that it provides. For example, using browser objects allows you to manipulate the HTML elements that are on the page or interact with the user.</a:t>
            </a:r>
          </a:p>
          <a:p>
            <a:pPr algn="just"/>
            <a:endParaRPr lang="en-US" dirty="0">
              <a:cs typeface="Arial" panose="020B0604020202020204" pitchFamily="34" charset="0"/>
            </a:endParaRPr>
          </a:p>
          <a:p>
            <a:pPr algn="just"/>
            <a:r>
              <a:rPr lang="en-US" dirty="0">
                <a:cs typeface="Arial" panose="020B0604020202020204" pitchFamily="34" charset="0"/>
              </a:rPr>
              <a:t>From the point of view of JavaScript, a browser is a collection of objects organized into a hierarchical structure. It is this hierarchy of objects that is available for use in scripts that is called the </a:t>
            </a:r>
            <a:r>
              <a:rPr lang="en-US" b="1" dirty="0">
                <a:solidFill>
                  <a:srgbClr val="7030A0"/>
                </a:solidFill>
                <a:cs typeface="Arial" panose="020B0604020202020204" pitchFamily="34" charset="0"/>
              </a:rPr>
              <a:t>Browser Object Model</a:t>
            </a:r>
            <a:r>
              <a:rPr lang="en-US" dirty="0">
                <a:cs typeface="Arial" panose="020B0604020202020204" pitchFamily="34" charset="0"/>
              </a:rPr>
              <a:t>, or simply the </a:t>
            </a:r>
            <a:r>
              <a:rPr lang="en-US" b="1" dirty="0">
                <a:solidFill>
                  <a:srgbClr val="7030A0"/>
                </a:solidFill>
                <a:cs typeface="Arial" panose="020B0604020202020204" pitchFamily="34" charset="0"/>
              </a:rPr>
              <a:t>BOM</a:t>
            </a:r>
            <a:r>
              <a:rPr lang="en-US" dirty="0">
                <a:cs typeface="Arial" panose="020B0604020202020204" pitchFamily="34" charset="0"/>
              </a:rPr>
              <a:t>.</a:t>
            </a:r>
            <a:endParaRPr lang="ru-RU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600" b="1" dirty="0" err="1">
                <a:latin typeface="Proxima Nova Black" charset="0"/>
              </a:rPr>
              <a:t>Browser</a:t>
            </a:r>
            <a:r>
              <a:rPr lang="ru-RU" sz="3600" b="1" dirty="0">
                <a:latin typeface="Proxima Nova Black" charset="0"/>
              </a:rPr>
              <a:t> </a:t>
            </a:r>
            <a:r>
              <a:rPr lang="ru-RU" sz="3600" b="1" dirty="0" err="1">
                <a:latin typeface="Proxima Nova Black" charset="0"/>
              </a:rPr>
              <a:t>Object</a:t>
            </a:r>
            <a:r>
              <a:rPr lang="ru-RU" sz="3600" b="1" dirty="0">
                <a:latin typeface="Proxima Nova Black" charset="0"/>
              </a:rPr>
              <a:t> </a:t>
            </a:r>
            <a:r>
              <a:rPr lang="ru-RU" sz="3600" b="1" dirty="0" err="1">
                <a:latin typeface="Proxima Nova Black" charset="0"/>
              </a:rPr>
              <a:t>Model</a:t>
            </a:r>
            <a:endParaRPr lang="en-US" sz="3600" b="1" dirty="0">
              <a:latin typeface="Proxima Nova Black" charset="0"/>
            </a:endParaRPr>
          </a:p>
        </p:txBody>
      </p:sp>
      <p:pic>
        <p:nvPicPr>
          <p:cNvPr id="1026" name="Picture 2" descr="Результат пошуку зображень за запитом &quot;DOM BOM&quot;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0086" y="1605517"/>
            <a:ext cx="5201078" cy="3625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24126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859" y="301246"/>
            <a:ext cx="11565619" cy="525970"/>
          </a:xfrm>
        </p:spPr>
        <p:txBody>
          <a:bodyPr/>
          <a:lstStyle/>
          <a:p>
            <a:pPr marL="0" lvl="1"/>
            <a:r>
              <a:rPr lang="en-US" sz="3600" dirty="0">
                <a:latin typeface="Proxima Nova Black" charset="0"/>
                <a:cs typeface="Arial" panose="020B0604020202020204" pitchFamily="34" charset="0"/>
              </a:rPr>
              <a:t>BOM. Window object</a:t>
            </a:r>
          </a:p>
        </p:txBody>
      </p:sp>
      <p:sp>
        <p:nvSpPr>
          <p:cNvPr id="2" name="Прямоугольник 1"/>
          <p:cNvSpPr/>
          <p:nvPr/>
        </p:nvSpPr>
        <p:spPr>
          <a:xfrm>
            <a:off x="432390" y="1064106"/>
            <a:ext cx="11412280" cy="57400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600"/>
              </a:spcAft>
            </a:pPr>
            <a:r>
              <a:rPr lang="en-US" sz="2200" dirty="0">
                <a:cs typeface="Arial" panose="020B0604020202020204" pitchFamily="34" charset="0"/>
              </a:rPr>
              <a:t>A window object is a Web browser window that hosts web pages. </a:t>
            </a:r>
            <a:r>
              <a:rPr lang="en-US" sz="2200" b="1" dirty="0">
                <a:solidFill>
                  <a:srgbClr val="7030A0"/>
                </a:solidFill>
                <a:cs typeface="Arial" panose="020B0604020202020204" pitchFamily="34" charset="0"/>
              </a:rPr>
              <a:t>window</a:t>
            </a:r>
            <a:r>
              <a:rPr lang="en-US" sz="2200" dirty="0">
                <a:solidFill>
                  <a:srgbClr val="7030A0"/>
                </a:solidFill>
                <a:cs typeface="Arial" panose="020B0604020202020204" pitchFamily="34" charset="0"/>
              </a:rPr>
              <a:t> </a:t>
            </a:r>
            <a:r>
              <a:rPr lang="en-US" sz="2200" dirty="0">
                <a:cs typeface="Arial" panose="020B0604020202020204" pitchFamily="34" charset="0"/>
              </a:rPr>
              <a:t>is a </a:t>
            </a:r>
            <a:r>
              <a:rPr lang="en-US" sz="2200" b="1" dirty="0">
                <a:solidFill>
                  <a:srgbClr val="7030A0"/>
                </a:solidFill>
                <a:cs typeface="Arial" panose="020B0604020202020204" pitchFamily="34" charset="0"/>
              </a:rPr>
              <a:t>global object</a:t>
            </a:r>
            <a:r>
              <a:rPr lang="en-US" sz="2200" dirty="0">
                <a:cs typeface="Arial" panose="020B0604020202020204" pitchFamily="34" charset="0"/>
              </a:rPr>
              <a:t>, so it is </a:t>
            </a:r>
            <a:r>
              <a:rPr lang="en-US" sz="2200" b="1" dirty="0">
                <a:solidFill>
                  <a:srgbClr val="7030A0"/>
                </a:solidFill>
                <a:cs typeface="Arial" panose="020B0604020202020204" pitchFamily="34" charset="0"/>
              </a:rPr>
              <a:t>not necessary to use its name </a:t>
            </a:r>
            <a:r>
              <a:rPr lang="en-US" sz="2200" dirty="0">
                <a:cs typeface="Arial" panose="020B0604020202020204" pitchFamily="34" charset="0"/>
              </a:rPr>
              <a:t>when accessing its properties and methods</a:t>
            </a:r>
            <a:r>
              <a:rPr lang="ru-RU" sz="2200" dirty="0">
                <a:cs typeface="Arial" panose="020B0604020202020204" pitchFamily="34" charset="0"/>
              </a:rPr>
              <a:t>:</a:t>
            </a:r>
          </a:p>
          <a:p>
            <a:pPr lvl="1"/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alert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("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New message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"); </a:t>
            </a:r>
            <a:endParaRPr lang="ru-RU" sz="2000" dirty="0">
              <a:solidFill>
                <a:srgbClr val="00B050"/>
              </a:solidFill>
              <a:latin typeface="Consolas" pitchFamily="49" charset="0"/>
              <a:cs typeface="Consolas" pitchFamily="49" charset="0"/>
            </a:endParaRPr>
          </a:p>
          <a:p>
            <a:pPr lvl="1"/>
            <a:r>
              <a:rPr lang="ru-RU" sz="2000" b="1" dirty="0" err="1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window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.</a:t>
            </a:r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alert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("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New message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"); </a:t>
            </a:r>
            <a:endParaRPr lang="en-US" sz="2000" dirty="0">
              <a:solidFill>
                <a:srgbClr val="00B050"/>
              </a:solidFill>
              <a:latin typeface="Consolas" pitchFamily="49" charset="0"/>
              <a:cs typeface="Consolas" pitchFamily="49" charset="0"/>
            </a:endParaRPr>
          </a:p>
          <a:p>
            <a:pPr algn="just"/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sz="2200" dirty="0"/>
              <a:t>All global JavaScript objects, functions, and variables automatically become members of the window object.</a:t>
            </a:r>
          </a:p>
          <a:p>
            <a:pPr algn="just"/>
            <a:endParaRPr lang="en-US" sz="2000" dirty="0"/>
          </a:p>
          <a:p>
            <a:pPr>
              <a:spcAft>
                <a:spcPts val="600"/>
              </a:spcAft>
            </a:pPr>
            <a:r>
              <a:rPr lang="en-US" sz="2200" dirty="0"/>
              <a:t>Global variables are properties of the window object.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000" dirty="0" err="1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var</a:t>
            </a:r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company = "</a:t>
            </a:r>
            <a:r>
              <a:rPr lang="en-US" sz="2000" dirty="0" err="1">
                <a:latin typeface="Consolas" pitchFamily="49" charset="0"/>
                <a:cs typeface="Consolas" pitchFamily="49" charset="0"/>
              </a:rPr>
              <a:t>SoftServe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";</a:t>
            </a:r>
          </a:p>
          <a:p>
            <a:pPr lvl="1"/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alert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(</a:t>
            </a:r>
            <a:r>
              <a:rPr lang="en-US" sz="2000" dirty="0" err="1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window</a:t>
            </a:r>
            <a:r>
              <a:rPr lang="en-US" sz="2000" dirty="0" err="1">
                <a:latin typeface="Consolas" pitchFamily="49" charset="0"/>
                <a:cs typeface="Consolas" pitchFamily="49" charset="0"/>
              </a:rPr>
              <a:t>.company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); 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// 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SoftServe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Aft>
                <a:spcPts val="600"/>
              </a:spcAft>
            </a:pPr>
            <a:r>
              <a:rPr lang="en-US" sz="2200" dirty="0"/>
              <a:t>Global functions are methods of the window object.</a:t>
            </a:r>
            <a:endParaRPr lang="en-US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function </a:t>
            </a:r>
            <a:r>
              <a:rPr lang="en-US" sz="2000" dirty="0" err="1">
                <a:latin typeface="Consolas" pitchFamily="49" charset="0"/>
                <a:cs typeface="Consolas" pitchFamily="49" charset="0"/>
              </a:rPr>
              <a:t>showMessage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() {</a:t>
            </a:r>
          </a:p>
          <a:p>
            <a:pPr lvl="1"/>
            <a:r>
              <a:rPr lang="en-US" sz="2000" dirty="0">
                <a:latin typeface="Consolas" pitchFamily="49" charset="0"/>
                <a:cs typeface="Consolas" pitchFamily="49" charset="0"/>
              </a:rPr>
              <a:t>   </a:t>
            </a:r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alert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("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Some message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");</a:t>
            </a:r>
            <a:endParaRPr lang="en-US" sz="2000" dirty="0">
              <a:latin typeface="Consolas" pitchFamily="49" charset="0"/>
              <a:cs typeface="Consolas" pitchFamily="49" charset="0"/>
            </a:endParaRPr>
          </a:p>
          <a:p>
            <a:pPr lvl="1"/>
            <a:r>
              <a:rPr lang="en-US" sz="20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pPr lvl="1"/>
            <a:r>
              <a:rPr lang="en-US" sz="2000" dirty="0" err="1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window</a:t>
            </a:r>
            <a:r>
              <a:rPr lang="en-US" sz="2000" dirty="0" err="1">
                <a:latin typeface="Consolas" pitchFamily="49" charset="0"/>
                <a:cs typeface="Consolas" pitchFamily="49" charset="0"/>
              </a:rPr>
              <a:t>.showMessage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(); 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// Some message</a:t>
            </a:r>
          </a:p>
        </p:txBody>
      </p:sp>
    </p:spTree>
    <p:extLst>
      <p:ext uri="{BB962C8B-B14F-4D97-AF65-F5344CB8AC3E}">
        <p14:creationId xmlns:p14="http://schemas.microsoft.com/office/powerpoint/2010/main" val="24251736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82772" y="957034"/>
            <a:ext cx="11304667" cy="5635145"/>
          </a:xfrm>
        </p:spPr>
        <p:txBody>
          <a:bodyPr rtlCol="0">
            <a:noAutofit/>
          </a:bodyPr>
          <a:lstStyle/>
          <a:p>
            <a:pPr algn="just"/>
            <a:r>
              <a:rPr lang="en-US" sz="2400" dirty="0">
                <a:cs typeface="Arial" panose="020B0604020202020204" pitchFamily="34" charset="0"/>
              </a:rPr>
              <a:t>The window object provides a number of properties and methods for managing browser windows</a:t>
            </a:r>
            <a:r>
              <a:rPr lang="ru-RU" sz="2400" dirty="0">
                <a:cs typeface="Arial" panose="020B0604020202020204" pitchFamily="34" charset="0"/>
              </a:rPr>
              <a:t>:</a:t>
            </a:r>
          </a:p>
          <a:p>
            <a:pPr marL="342900" indent="-342900">
              <a:buClrTx/>
              <a:buFont typeface="Arial" pitchFamily="34" charset="0"/>
              <a:buChar char="•"/>
            </a:pPr>
            <a:r>
              <a:rPr lang="en-US" sz="2400" dirty="0" err="1"/>
              <a:t>window.</a:t>
            </a:r>
            <a:r>
              <a:rPr lang="en-US" sz="2400" b="1" dirty="0" err="1">
                <a:solidFill>
                  <a:srgbClr val="7030A0"/>
                </a:solidFill>
              </a:rPr>
              <a:t>innerHeight</a:t>
            </a:r>
            <a:r>
              <a:rPr lang="en-US" sz="2400" dirty="0"/>
              <a:t> - the inner height of the browser window (in pixels)</a:t>
            </a:r>
            <a:endParaRPr lang="uk-UA" sz="2400" dirty="0"/>
          </a:p>
          <a:p>
            <a:pPr marL="342900" indent="-342900">
              <a:buClrTx/>
              <a:buFont typeface="Arial" pitchFamily="34" charset="0"/>
              <a:buChar char="•"/>
            </a:pPr>
            <a:r>
              <a:rPr lang="en-US" sz="2400" dirty="0" err="1"/>
              <a:t>window.</a:t>
            </a:r>
            <a:r>
              <a:rPr lang="en-US" sz="2400" b="1" dirty="0" err="1">
                <a:solidFill>
                  <a:srgbClr val="7030A0"/>
                </a:solidFill>
              </a:rPr>
              <a:t>innerWidth</a:t>
            </a:r>
            <a:r>
              <a:rPr lang="en-US" sz="2400" dirty="0"/>
              <a:t> - the inner width of the browser window (in pixels)</a:t>
            </a:r>
            <a:endParaRPr lang="ru-RU" sz="2400" dirty="0">
              <a:cs typeface="Arial" panose="020B0604020202020204" pitchFamily="34" charset="0"/>
            </a:endParaRPr>
          </a:p>
          <a:p>
            <a:pPr marL="342900" indent="-342900" algn="just">
              <a:buClrTx/>
              <a:buFont typeface="Arial" panose="020B0604020202020204" pitchFamily="34" charset="0"/>
              <a:buChar char="•"/>
            </a:pPr>
            <a:r>
              <a:rPr lang="en-US" sz="2400" dirty="0" err="1"/>
              <a:t>window.</a:t>
            </a:r>
            <a:r>
              <a:rPr lang="en-US" sz="2400" b="1" dirty="0" err="1">
                <a:solidFill>
                  <a:srgbClr val="7030A0"/>
                </a:solidFill>
                <a:cs typeface="Arial" panose="020B0604020202020204" pitchFamily="34" charset="0"/>
              </a:rPr>
              <a:t>open</a:t>
            </a:r>
            <a:r>
              <a:rPr lang="en-US" sz="2400" b="1" dirty="0">
                <a:solidFill>
                  <a:srgbClr val="7030A0"/>
                </a:solidFill>
                <a:cs typeface="Arial" panose="020B0604020202020204" pitchFamily="34" charset="0"/>
              </a:rPr>
              <a:t>(</a:t>
            </a:r>
            <a:r>
              <a:rPr lang="en-US" sz="2400" dirty="0" err="1">
                <a:solidFill>
                  <a:srgbClr val="7030A0"/>
                </a:solidFill>
              </a:rPr>
              <a:t>url</a:t>
            </a:r>
            <a:r>
              <a:rPr lang="en-US" sz="2400" dirty="0">
                <a:solidFill>
                  <a:srgbClr val="7030A0"/>
                </a:solidFill>
              </a:rPr>
              <a:t>, name, </a:t>
            </a:r>
            <a:r>
              <a:rPr lang="en-US" sz="2400" dirty="0" err="1">
                <a:solidFill>
                  <a:srgbClr val="7030A0"/>
                </a:solidFill>
              </a:rPr>
              <a:t>params</a:t>
            </a:r>
            <a:r>
              <a:rPr lang="en-US" sz="2400" b="1" dirty="0">
                <a:solidFill>
                  <a:srgbClr val="7030A0"/>
                </a:solidFill>
                <a:cs typeface="Arial" panose="020B0604020202020204" pitchFamily="34" charset="0"/>
              </a:rPr>
              <a:t>)</a:t>
            </a:r>
            <a:r>
              <a:rPr lang="en-US" sz="2400" dirty="0">
                <a:cs typeface="Arial" panose="020B0604020202020204" pitchFamily="34" charset="0"/>
              </a:rPr>
              <a:t> – opens a specific resource in a new browser window</a:t>
            </a:r>
            <a:endParaRPr lang="ru-RU" sz="2400" dirty="0">
              <a:cs typeface="Arial" panose="020B0604020202020204" pitchFamily="34" charset="0"/>
            </a:endParaRPr>
          </a:p>
          <a:p>
            <a:pPr marL="342900" indent="-342900" algn="just">
              <a:buClrTx/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7030A0"/>
                </a:solidFill>
                <a:cs typeface="Arial" panose="020B0604020202020204" pitchFamily="34" charset="0"/>
              </a:rPr>
              <a:t>close()</a:t>
            </a:r>
            <a:r>
              <a:rPr lang="en-US" sz="2400" dirty="0">
                <a:solidFill>
                  <a:srgbClr val="7030A0"/>
                </a:solidFill>
                <a:cs typeface="Arial" panose="020B0604020202020204" pitchFamily="34" charset="0"/>
              </a:rPr>
              <a:t> </a:t>
            </a:r>
            <a:r>
              <a:rPr lang="en-US" sz="2400" dirty="0">
                <a:cs typeface="Arial" panose="020B0604020202020204" pitchFamily="34" charset="0"/>
              </a:rPr>
              <a:t>– closes the browser window</a:t>
            </a:r>
            <a:endParaRPr lang="ru-RU" sz="2400" dirty="0">
              <a:cs typeface="Arial" panose="020B0604020202020204" pitchFamily="34" charset="0"/>
            </a:endParaRPr>
          </a:p>
          <a:p>
            <a:pPr marL="342900" indent="-342900" algn="just">
              <a:buClrTx/>
              <a:buFont typeface="Arial" panose="020B0604020202020204" pitchFamily="34" charset="0"/>
              <a:buChar char="•"/>
            </a:pPr>
            <a:r>
              <a:rPr lang="en-US" sz="2400" b="1" dirty="0" err="1">
                <a:solidFill>
                  <a:srgbClr val="7030A0"/>
                </a:solidFill>
                <a:cs typeface="Arial" panose="020B0604020202020204" pitchFamily="34" charset="0"/>
              </a:rPr>
              <a:t>moveTo</a:t>
            </a:r>
            <a:r>
              <a:rPr lang="en-US" sz="2400" b="1" dirty="0">
                <a:solidFill>
                  <a:srgbClr val="7030A0"/>
                </a:solidFill>
                <a:cs typeface="Arial" panose="020B0604020202020204" pitchFamily="34" charset="0"/>
              </a:rPr>
              <a:t>(</a:t>
            </a:r>
            <a:r>
              <a:rPr lang="en-US" sz="2400" dirty="0">
                <a:solidFill>
                  <a:srgbClr val="7030A0"/>
                </a:solidFill>
              </a:rPr>
              <a:t>x, y</a:t>
            </a:r>
            <a:r>
              <a:rPr lang="en-US" sz="2400" b="1" dirty="0">
                <a:solidFill>
                  <a:srgbClr val="7030A0"/>
                </a:solidFill>
                <a:cs typeface="Arial" panose="020B0604020202020204" pitchFamily="34" charset="0"/>
              </a:rPr>
              <a:t>)</a:t>
            </a:r>
            <a:r>
              <a:rPr lang="en-US" sz="2400" dirty="0">
                <a:cs typeface="Arial" panose="020B0604020202020204" pitchFamily="34" charset="0"/>
              </a:rPr>
              <a:t> – moves the window to a new position</a:t>
            </a:r>
            <a:endParaRPr lang="ru-RU" sz="2400" dirty="0">
              <a:cs typeface="Arial" panose="020B0604020202020204" pitchFamily="34" charset="0"/>
            </a:endParaRPr>
          </a:p>
          <a:p>
            <a:pPr marL="342900" indent="-342900" algn="just">
              <a:buClrTx/>
              <a:buFont typeface="Arial" panose="020B0604020202020204" pitchFamily="34" charset="0"/>
              <a:buChar char="•"/>
            </a:pPr>
            <a:r>
              <a:rPr lang="en-US" sz="2400" b="1" dirty="0" err="1">
                <a:solidFill>
                  <a:srgbClr val="7030A0"/>
                </a:solidFill>
                <a:cs typeface="Arial" panose="020B0604020202020204" pitchFamily="34" charset="0"/>
              </a:rPr>
              <a:t>resizeTo</a:t>
            </a:r>
            <a:r>
              <a:rPr lang="en-US" sz="2400" b="1" dirty="0">
                <a:solidFill>
                  <a:srgbClr val="7030A0"/>
                </a:solidFill>
                <a:cs typeface="Arial" panose="020B0604020202020204" pitchFamily="34" charset="0"/>
              </a:rPr>
              <a:t>(</a:t>
            </a:r>
            <a:r>
              <a:rPr lang="en-US" sz="2400" dirty="0">
                <a:solidFill>
                  <a:srgbClr val="7030A0"/>
                </a:solidFill>
              </a:rPr>
              <a:t>width, height</a:t>
            </a:r>
            <a:r>
              <a:rPr lang="en-US" sz="2400" b="1" dirty="0">
                <a:solidFill>
                  <a:srgbClr val="7030A0"/>
                </a:solidFill>
                <a:cs typeface="Arial" panose="020B0604020202020204" pitchFamily="34" charset="0"/>
              </a:rPr>
              <a:t>)</a:t>
            </a:r>
            <a:r>
              <a:rPr lang="en-US" sz="2400" dirty="0">
                <a:solidFill>
                  <a:srgbClr val="7030A0"/>
                </a:solidFill>
                <a:cs typeface="Arial" panose="020B0604020202020204" pitchFamily="34" charset="0"/>
              </a:rPr>
              <a:t> </a:t>
            </a:r>
            <a:r>
              <a:rPr lang="en-US" sz="2400" dirty="0">
                <a:cs typeface="Arial" panose="020B0604020202020204" pitchFamily="34" charset="0"/>
              </a:rPr>
              <a:t>– resizes the window</a:t>
            </a:r>
            <a:endParaRPr lang="ru-RU" sz="2400" dirty="0">
              <a:cs typeface="Arial" panose="020B0604020202020204" pitchFamily="34" charset="0"/>
            </a:endParaRPr>
          </a:p>
          <a:p>
            <a:pPr algn="just"/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156" lvl="1" indent="0">
              <a:spcAft>
                <a:spcPts val="600"/>
              </a:spcAft>
              <a:buNone/>
            </a:pPr>
            <a:r>
              <a:rPr lang="en-US" sz="2400" dirty="0">
                <a:cs typeface="Consolas" pitchFamily="49" charset="0"/>
              </a:rPr>
              <a:t>Example:</a:t>
            </a:r>
          </a:p>
          <a:p>
            <a:pPr lvl="1"/>
            <a:r>
              <a:rPr lang="en-US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let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dirty="0" err="1">
                <a:latin typeface="Consolas" pitchFamily="49" charset="0"/>
                <a:cs typeface="Consolas" pitchFamily="49" charset="0"/>
              </a:rPr>
              <a:t>openTab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 = </a:t>
            </a:r>
            <a:r>
              <a:rPr lang="en-US" b="1" dirty="0" err="1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window.open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("https://www.w3schools.com", "w3schools", "width=200,height=200,left=700,top=200");</a:t>
            </a:r>
            <a:endParaRPr lang="uk-UA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6450" y="173650"/>
            <a:ext cx="11705194" cy="525970"/>
          </a:xfrm>
        </p:spPr>
        <p:txBody>
          <a:bodyPr/>
          <a:lstStyle/>
          <a:p>
            <a:pPr marL="0" lvl="1"/>
            <a:r>
              <a:rPr lang="en-US" sz="3600" dirty="0">
                <a:latin typeface="Proxima Nova Black" charset="0"/>
                <a:cs typeface="Arial" panose="020B0604020202020204" pitchFamily="34" charset="0"/>
              </a:rPr>
              <a:t>BOM. Window object. Working with browser windows</a:t>
            </a:r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54814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8977" y="893248"/>
            <a:ext cx="11536325" cy="5635145"/>
          </a:xfrm>
        </p:spPr>
        <p:txBody>
          <a:bodyPr rtlCol="0">
            <a:noAutofit/>
          </a:bodyPr>
          <a:lstStyle/>
          <a:p>
            <a:pPr algn="just"/>
            <a:r>
              <a:rPr lang="en-US" dirty="0"/>
              <a:t>The history property of the Window object refers to the History object. It contains the browser session history, a list of all the pages visited in the current frame or window.</a:t>
            </a:r>
            <a:r>
              <a:rPr lang="ru-RU" dirty="0">
                <a:cs typeface="Arial" panose="020B0604020202020204" pitchFamily="34" charset="0"/>
              </a:rPr>
              <a:t> </a:t>
            </a:r>
            <a:r>
              <a:rPr lang="en-US" dirty="0">
                <a:cs typeface="Arial" panose="020B0604020202020204" pitchFamily="34" charset="0"/>
              </a:rPr>
              <a:t>All user visit information is stored in a special history stack.</a:t>
            </a:r>
            <a:r>
              <a:rPr lang="ru-RU" dirty="0">
                <a:cs typeface="Arial" panose="020B0604020202020204" pitchFamily="34" charset="0"/>
              </a:rPr>
              <a:t> </a:t>
            </a:r>
          </a:p>
          <a:p>
            <a:pPr algn="just"/>
            <a:endParaRPr lang="ru-RU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dirty="0">
                <a:cs typeface="Arial" panose="020B0604020202020204" pitchFamily="34" charset="0"/>
              </a:rPr>
              <a:t>The history object provides a number of methods for </a:t>
            </a:r>
            <a:r>
              <a:rPr lang="en-US" b="1" dirty="0">
                <a:solidFill>
                  <a:srgbClr val="7030A0"/>
                </a:solidFill>
                <a:cs typeface="Arial" panose="020B0604020202020204" pitchFamily="34" charset="0"/>
              </a:rPr>
              <a:t>navigating through visit history</a:t>
            </a:r>
            <a:r>
              <a:rPr lang="ru-RU" dirty="0">
                <a:cs typeface="Arial" panose="020B0604020202020204" pitchFamily="34" charset="0"/>
              </a:rPr>
              <a:t>:</a:t>
            </a:r>
          </a:p>
          <a:p>
            <a:pPr marL="342900" indent="-342900" algn="just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ru-RU" b="1" dirty="0" err="1">
                <a:solidFill>
                  <a:srgbClr val="7030A0"/>
                </a:solidFill>
                <a:cs typeface="Arial" panose="020B0604020202020204" pitchFamily="34" charset="0"/>
              </a:rPr>
              <a:t>history</a:t>
            </a:r>
            <a:r>
              <a:rPr lang="en-US" b="1" dirty="0">
                <a:solidFill>
                  <a:srgbClr val="7030A0"/>
                </a:solidFill>
                <a:cs typeface="Arial" panose="020B0604020202020204" pitchFamily="34" charset="0"/>
              </a:rPr>
              <a:t>.</a:t>
            </a:r>
            <a:r>
              <a:rPr lang="ru-RU" b="1" dirty="0" err="1">
                <a:solidFill>
                  <a:srgbClr val="7030A0"/>
                </a:solidFill>
                <a:cs typeface="Arial" panose="020B0604020202020204" pitchFamily="34" charset="0"/>
              </a:rPr>
              <a:t>back</a:t>
            </a:r>
            <a:r>
              <a:rPr lang="ru-RU" b="1" dirty="0">
                <a:solidFill>
                  <a:srgbClr val="7030A0"/>
                </a:solidFill>
                <a:cs typeface="Arial" panose="020B0604020202020204" pitchFamily="34" charset="0"/>
              </a:rPr>
              <a:t>()</a:t>
            </a:r>
            <a:r>
              <a:rPr lang="ru-RU" dirty="0">
                <a:cs typeface="Arial" panose="020B0604020202020204" pitchFamily="34" charset="0"/>
              </a:rPr>
              <a:t> – </a:t>
            </a:r>
            <a:r>
              <a:rPr lang="en-US" dirty="0">
                <a:cs typeface="Arial" panose="020B0604020202020204" pitchFamily="34" charset="0"/>
              </a:rPr>
              <a:t>moving to the last viewed page </a:t>
            </a:r>
            <a:endParaRPr lang="ru-RU" dirty="0">
              <a:cs typeface="Arial" panose="020B0604020202020204" pitchFamily="34" charset="0"/>
            </a:endParaRPr>
          </a:p>
          <a:p>
            <a:pPr marL="342900" indent="-342900" algn="just">
              <a:buClr>
                <a:schemeClr val="tx1">
                  <a:lumMod val="95000"/>
                  <a:lumOff val="5000"/>
                </a:schemeClr>
              </a:buClr>
              <a:buFont typeface="Arial" panose="020B0604020202020204" pitchFamily="34" charset="0"/>
              <a:buChar char="•"/>
            </a:pPr>
            <a:r>
              <a:rPr lang="ru-RU" b="1" dirty="0" err="1">
                <a:solidFill>
                  <a:srgbClr val="7030A0"/>
                </a:solidFill>
                <a:cs typeface="Arial" panose="020B0604020202020204" pitchFamily="34" charset="0"/>
              </a:rPr>
              <a:t>history</a:t>
            </a:r>
            <a:r>
              <a:rPr lang="en-US" b="1" dirty="0">
                <a:solidFill>
                  <a:srgbClr val="7030A0"/>
                </a:solidFill>
                <a:cs typeface="Arial" panose="020B0604020202020204" pitchFamily="34" charset="0"/>
              </a:rPr>
              <a:t>.</a:t>
            </a:r>
            <a:r>
              <a:rPr lang="ru-RU" b="1" dirty="0" err="1">
                <a:solidFill>
                  <a:srgbClr val="7030A0"/>
                </a:solidFill>
                <a:cs typeface="Arial" panose="020B0604020202020204" pitchFamily="34" charset="0"/>
              </a:rPr>
              <a:t>forward</a:t>
            </a:r>
            <a:r>
              <a:rPr lang="ru-RU" b="1" dirty="0">
                <a:solidFill>
                  <a:srgbClr val="7030A0"/>
                </a:solidFill>
                <a:cs typeface="Arial" panose="020B0604020202020204" pitchFamily="34" charset="0"/>
              </a:rPr>
              <a:t>()</a:t>
            </a:r>
            <a:r>
              <a:rPr lang="ru-RU" dirty="0">
                <a:cs typeface="Arial" panose="020B0604020202020204" pitchFamily="34" charset="0"/>
              </a:rPr>
              <a:t> – </a:t>
            </a:r>
            <a:r>
              <a:rPr lang="en-US" dirty="0">
                <a:cs typeface="Arial" panose="020B0604020202020204" pitchFamily="34" charset="0"/>
              </a:rPr>
              <a:t>moves to the next viewed page</a:t>
            </a:r>
            <a:endParaRPr lang="ru-RU" dirty="0">
              <a:cs typeface="Arial" panose="020B0604020202020204" pitchFamily="34" charset="0"/>
            </a:endParaRPr>
          </a:p>
          <a:p>
            <a:pPr marL="342900" indent="-342900" algn="just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ru-RU" b="1" dirty="0" err="1">
                <a:solidFill>
                  <a:srgbClr val="7030A0"/>
                </a:solidFill>
                <a:cs typeface="Arial" panose="020B0604020202020204" pitchFamily="34" charset="0"/>
              </a:rPr>
              <a:t>history</a:t>
            </a:r>
            <a:r>
              <a:rPr lang="en-US" b="1" dirty="0">
                <a:solidFill>
                  <a:srgbClr val="7030A0"/>
                </a:solidFill>
                <a:cs typeface="Arial" panose="020B0604020202020204" pitchFamily="34" charset="0"/>
              </a:rPr>
              <a:t>.</a:t>
            </a:r>
            <a:r>
              <a:rPr lang="ru-RU" b="1" dirty="0" err="1">
                <a:solidFill>
                  <a:srgbClr val="7030A0"/>
                </a:solidFill>
                <a:cs typeface="Arial" panose="020B0604020202020204" pitchFamily="34" charset="0"/>
              </a:rPr>
              <a:t>go</a:t>
            </a:r>
            <a:r>
              <a:rPr lang="ru-RU" b="1" dirty="0">
                <a:solidFill>
                  <a:srgbClr val="7030A0"/>
                </a:solidFill>
                <a:cs typeface="Arial" panose="020B0604020202020204" pitchFamily="34" charset="0"/>
              </a:rPr>
              <a:t>()</a:t>
            </a:r>
            <a:r>
              <a:rPr lang="ru-RU" dirty="0">
                <a:cs typeface="Arial" panose="020B0604020202020204" pitchFamily="34" charset="0"/>
              </a:rPr>
              <a:t> – </a:t>
            </a:r>
            <a:r>
              <a:rPr lang="en-US" dirty="0">
                <a:cs typeface="Arial" panose="020B0604020202020204" pitchFamily="34" charset="0"/>
              </a:rPr>
              <a:t>allows you to scroll back and forth through the history to a certain number of pages (negative number - back, positive - forward)</a:t>
            </a:r>
            <a:endParaRPr lang="ru-RU" dirty="0">
              <a:cs typeface="Arial" panose="020B0604020202020204" pitchFamily="34" charset="0"/>
            </a:endParaRPr>
          </a:p>
          <a:p>
            <a:pPr algn="just"/>
            <a:endParaRPr lang="ru-RU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ru-RU" sz="1900" dirty="0" err="1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history.go</a:t>
            </a:r>
            <a:r>
              <a:rPr lang="ru-RU" sz="1900" dirty="0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(-1)</a:t>
            </a:r>
            <a:r>
              <a:rPr lang="ru-RU" sz="1900" dirty="0">
                <a:latin typeface="Consolas" pitchFamily="49" charset="0"/>
                <a:cs typeface="Consolas" pitchFamily="49" charset="0"/>
              </a:rPr>
              <a:t>;</a:t>
            </a:r>
            <a:r>
              <a:rPr lang="en-US" sz="1900" dirty="0">
                <a:latin typeface="Consolas" pitchFamily="49" charset="0"/>
                <a:cs typeface="Consolas" pitchFamily="49" charset="0"/>
              </a:rPr>
              <a:t> // back to 1 page, analogue </a:t>
            </a:r>
            <a:r>
              <a:rPr lang="en-US" sz="1900" dirty="0" err="1">
                <a:latin typeface="Consolas" pitchFamily="49" charset="0"/>
                <a:cs typeface="Consolas" pitchFamily="49" charset="0"/>
              </a:rPr>
              <a:t>history.back</a:t>
            </a:r>
            <a:r>
              <a:rPr lang="en-US" sz="1900" dirty="0">
                <a:latin typeface="Consolas" pitchFamily="49" charset="0"/>
                <a:cs typeface="Consolas" pitchFamily="49" charset="0"/>
              </a:rPr>
              <a:t>()</a:t>
            </a:r>
          </a:p>
          <a:p>
            <a:pPr lvl="1"/>
            <a:r>
              <a:rPr lang="ru-RU" sz="1900" dirty="0" err="1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history.go</a:t>
            </a:r>
            <a:r>
              <a:rPr lang="ru-RU" sz="1900" dirty="0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(2)</a:t>
            </a:r>
            <a:r>
              <a:rPr lang="ru-RU" sz="1900" dirty="0">
                <a:latin typeface="Consolas" pitchFamily="49" charset="0"/>
                <a:cs typeface="Consolas" pitchFamily="49" charset="0"/>
              </a:rPr>
              <a:t>; // </a:t>
            </a:r>
            <a:r>
              <a:rPr lang="en-US" sz="1900" dirty="0">
                <a:latin typeface="Consolas" pitchFamily="49" charset="0"/>
                <a:cs typeface="Consolas" pitchFamily="49" charset="0"/>
              </a:rPr>
              <a:t>2 pages forward</a:t>
            </a:r>
          </a:p>
          <a:p>
            <a:pPr lvl="1"/>
            <a:endParaRPr lang="en-US" sz="1900" dirty="0">
              <a:latin typeface="Consolas" pitchFamily="49" charset="0"/>
              <a:cs typeface="Consolas" pitchFamily="49" charset="0"/>
            </a:endParaRPr>
          </a:p>
          <a:p>
            <a:pPr algn="just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With the </a:t>
            </a:r>
            <a:r>
              <a:rPr lang="en-US" sz="18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length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property, you can get the number of pages visited by a user:</a:t>
            </a:r>
            <a:endParaRPr lang="ru-RU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ru-RU" sz="18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console.log</a:t>
            </a:r>
            <a:r>
              <a:rPr lang="ru-RU" sz="1800" dirty="0">
                <a:latin typeface="Consolas" pitchFamily="49" charset="0"/>
                <a:cs typeface="Consolas" pitchFamily="49" charset="0"/>
              </a:rPr>
              <a:t>(</a:t>
            </a:r>
            <a:r>
              <a:rPr lang="ru-RU" sz="1800" dirty="0" err="1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history.length</a:t>
            </a:r>
            <a:r>
              <a:rPr lang="ru-RU" sz="1800" dirty="0">
                <a:latin typeface="Consolas" pitchFamily="49" charset="0"/>
                <a:cs typeface="Consolas" pitchFamily="49" charset="0"/>
              </a:rPr>
              <a:t>);</a:t>
            </a:r>
          </a:p>
          <a:p>
            <a:endParaRPr lang="uk-UA" sz="1800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859" y="173650"/>
            <a:ext cx="11565619" cy="525970"/>
          </a:xfrm>
        </p:spPr>
        <p:txBody>
          <a:bodyPr/>
          <a:lstStyle/>
          <a:p>
            <a:pPr marL="0" lvl="1"/>
            <a:r>
              <a:rPr lang="en-US" sz="3600" dirty="0">
                <a:latin typeface="Proxima Nova Black" charset="0"/>
                <a:cs typeface="Arial" panose="020B0604020202020204" pitchFamily="34" charset="0"/>
              </a:rPr>
              <a:t>BOM. history object</a:t>
            </a:r>
          </a:p>
        </p:txBody>
      </p:sp>
    </p:spTree>
    <p:extLst>
      <p:ext uri="{BB962C8B-B14F-4D97-AF65-F5344CB8AC3E}">
        <p14:creationId xmlns:p14="http://schemas.microsoft.com/office/powerpoint/2010/main" val="17298529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6447" y="1105896"/>
            <a:ext cx="11515060" cy="5635145"/>
          </a:xfrm>
        </p:spPr>
        <p:txBody>
          <a:bodyPr rtlCol="0">
            <a:noAutofit/>
          </a:bodyPr>
          <a:lstStyle/>
          <a:p>
            <a:pPr algn="just"/>
            <a:r>
              <a:rPr lang="en-US" dirty="0"/>
              <a:t>The </a:t>
            </a:r>
            <a:r>
              <a:rPr lang="en-US" b="1" dirty="0" err="1">
                <a:solidFill>
                  <a:srgbClr val="7030A0"/>
                </a:solidFill>
              </a:rPr>
              <a:t>window.screen</a:t>
            </a:r>
            <a:r>
              <a:rPr lang="en-US" b="1" dirty="0">
                <a:solidFill>
                  <a:srgbClr val="7030A0"/>
                </a:solidFill>
              </a:rPr>
              <a:t> object </a:t>
            </a:r>
            <a:r>
              <a:rPr lang="en-US" dirty="0"/>
              <a:t>contains information about the user's screen such as resolution (i.e. width and height of the screen), color depth, pixel depth, etc.</a:t>
            </a:r>
            <a:r>
              <a:rPr lang="ru-RU" dirty="0">
                <a:cs typeface="Arial" panose="020B0604020202020204" pitchFamily="34" charset="0"/>
              </a:rPr>
              <a:t> </a:t>
            </a:r>
            <a:endParaRPr lang="en-US" dirty="0">
              <a:cs typeface="Arial" panose="020B0604020202020204" pitchFamily="34" charset="0"/>
            </a:endParaRPr>
          </a:p>
          <a:p>
            <a:pPr algn="just"/>
            <a:r>
              <a:rPr lang="en-US" b="1" dirty="0" err="1">
                <a:solidFill>
                  <a:srgbClr val="7030A0"/>
                </a:solidFill>
              </a:rPr>
              <a:t>Window.screen</a:t>
            </a:r>
            <a:r>
              <a:rPr lang="en-US" b="1" dirty="0">
                <a:solidFill>
                  <a:srgbClr val="7030A0"/>
                </a:solidFill>
              </a:rPr>
              <a:t> object properties</a:t>
            </a:r>
            <a:r>
              <a:rPr lang="ru-RU" dirty="0">
                <a:cs typeface="Arial" panose="020B0604020202020204" pitchFamily="34" charset="0"/>
              </a:rPr>
              <a:t>:</a:t>
            </a:r>
          </a:p>
          <a:p>
            <a:pPr marL="342900" indent="-342900" algn="just">
              <a:buClrTx/>
              <a:buFont typeface="Arial" panose="020B0604020202020204" pitchFamily="34" charset="0"/>
              <a:buChar char="•"/>
            </a:pPr>
            <a:r>
              <a:rPr lang="en-US" b="1" dirty="0">
                <a:cs typeface="Arial" panose="020B0604020202020204" pitchFamily="34" charset="0"/>
              </a:rPr>
              <a:t> </a:t>
            </a:r>
            <a:r>
              <a:rPr lang="en-US" b="1" dirty="0" err="1">
                <a:solidFill>
                  <a:srgbClr val="7030A0"/>
                </a:solidFill>
                <a:cs typeface="Arial" panose="020B0604020202020204" pitchFamily="34" charset="0"/>
              </a:rPr>
              <a:t>availHeight</a:t>
            </a:r>
            <a:r>
              <a:rPr lang="en-US" dirty="0">
                <a:solidFill>
                  <a:srgbClr val="7030A0"/>
                </a:solidFill>
                <a:cs typeface="Arial" panose="020B0604020202020204" pitchFamily="34" charset="0"/>
              </a:rPr>
              <a:t> </a:t>
            </a:r>
            <a:r>
              <a:rPr lang="en-US" dirty="0">
                <a:cs typeface="Arial" panose="020B0604020202020204" pitchFamily="34" charset="0"/>
              </a:rPr>
              <a:t>- the height of the screen available for the purpose of displaying windows (excluding toolbars, </a:t>
            </a:r>
            <a:r>
              <a:rPr lang="en-US" dirty="0" err="1">
                <a:cs typeface="Arial" panose="020B0604020202020204" pitchFamily="34" charset="0"/>
              </a:rPr>
              <a:t>menubars</a:t>
            </a:r>
            <a:r>
              <a:rPr lang="en-US" dirty="0">
                <a:cs typeface="Arial" panose="020B0604020202020204" pitchFamily="34" charset="0"/>
              </a:rPr>
              <a:t> and so on) 	</a:t>
            </a:r>
          </a:p>
          <a:p>
            <a:pPr marL="342900" indent="-342900" algn="just">
              <a:buClrTx/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rgbClr val="7030A0"/>
                </a:solidFill>
                <a:cs typeface="Arial" panose="020B0604020202020204" pitchFamily="34" charset="0"/>
              </a:rPr>
              <a:t>availWidth</a:t>
            </a:r>
            <a:r>
              <a:rPr lang="en-US" dirty="0">
                <a:solidFill>
                  <a:srgbClr val="7030A0"/>
                </a:solidFill>
                <a:cs typeface="Arial" panose="020B0604020202020204" pitchFamily="34" charset="0"/>
              </a:rPr>
              <a:t> </a:t>
            </a:r>
            <a:r>
              <a:rPr lang="en-US" dirty="0">
                <a:cs typeface="Arial" panose="020B0604020202020204" pitchFamily="34" charset="0"/>
              </a:rPr>
              <a:t>	- the width of the screen available for the purpose of displaying windows (excluding toolbars, </a:t>
            </a:r>
            <a:r>
              <a:rPr lang="en-US" dirty="0" err="1">
                <a:cs typeface="Arial" panose="020B0604020202020204" pitchFamily="34" charset="0"/>
              </a:rPr>
              <a:t>menubars</a:t>
            </a:r>
            <a:r>
              <a:rPr lang="en-US" dirty="0">
                <a:cs typeface="Arial" panose="020B0604020202020204" pitchFamily="34" charset="0"/>
              </a:rPr>
              <a:t> and so on) 	</a:t>
            </a:r>
          </a:p>
          <a:p>
            <a:pPr marL="342900" indent="-342900" algn="just">
              <a:buClrTx/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rgbClr val="7030A0"/>
                </a:solidFill>
                <a:cs typeface="Arial" panose="020B0604020202020204" pitchFamily="34" charset="0"/>
              </a:rPr>
              <a:t>colorDepth</a:t>
            </a:r>
            <a:r>
              <a:rPr lang="en-US" dirty="0">
                <a:solidFill>
                  <a:srgbClr val="7030A0"/>
                </a:solidFill>
                <a:cs typeface="Arial" panose="020B0604020202020204" pitchFamily="34" charset="0"/>
              </a:rPr>
              <a:t> </a:t>
            </a:r>
            <a:r>
              <a:rPr lang="en-US" dirty="0">
                <a:cs typeface="Arial" panose="020B0604020202020204" pitchFamily="34" charset="0"/>
              </a:rPr>
              <a:t>	- to color depth of the screen 	</a:t>
            </a:r>
          </a:p>
          <a:p>
            <a:pPr marL="342900" indent="-342900" algn="just">
              <a:buClrTx/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7030A0"/>
                </a:solidFill>
                <a:cs typeface="Arial" panose="020B0604020202020204" pitchFamily="34" charset="0"/>
              </a:rPr>
              <a:t>height</a:t>
            </a:r>
            <a:r>
              <a:rPr lang="en-US" dirty="0">
                <a:solidFill>
                  <a:srgbClr val="7030A0"/>
                </a:solidFill>
                <a:cs typeface="Arial" panose="020B0604020202020204" pitchFamily="34" charset="0"/>
              </a:rPr>
              <a:t> </a:t>
            </a:r>
            <a:r>
              <a:rPr lang="en-US" dirty="0">
                <a:cs typeface="Arial" panose="020B0604020202020204" pitchFamily="34" charset="0"/>
              </a:rPr>
              <a:t>	- to height if the screen 	</a:t>
            </a:r>
          </a:p>
          <a:p>
            <a:pPr marL="342900" indent="-342900" algn="just">
              <a:buClrTx/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7030A0"/>
                </a:solidFill>
                <a:cs typeface="Arial" panose="020B0604020202020204" pitchFamily="34" charset="0"/>
              </a:rPr>
              <a:t>width</a:t>
            </a:r>
            <a:r>
              <a:rPr lang="en-US" dirty="0">
                <a:solidFill>
                  <a:srgbClr val="7030A0"/>
                </a:solidFill>
                <a:cs typeface="Arial" panose="020B0604020202020204" pitchFamily="34" charset="0"/>
              </a:rPr>
              <a:t> </a:t>
            </a:r>
            <a:r>
              <a:rPr lang="en-US" dirty="0">
                <a:cs typeface="Arial" panose="020B0604020202020204" pitchFamily="34" charset="0"/>
              </a:rPr>
              <a:t>	- to width of the screen</a:t>
            </a:r>
            <a:endParaRPr lang="ru-RU" dirty="0">
              <a:cs typeface="Arial" panose="020B0604020202020204" pitchFamily="34" charset="0"/>
            </a:endParaRPr>
          </a:p>
          <a:p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alert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(</a:t>
            </a:r>
            <a:r>
              <a:rPr lang="en-US" sz="2000" b="1" dirty="0" err="1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screen.availHeight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);</a:t>
            </a:r>
          </a:p>
          <a:p>
            <a:pPr lvl="1"/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alert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(</a:t>
            </a:r>
            <a:r>
              <a:rPr lang="en-US" sz="2000" b="1" dirty="0" err="1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screen.height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);</a:t>
            </a:r>
          </a:p>
          <a:p>
            <a:pPr lvl="1"/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alert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(</a:t>
            </a:r>
            <a:r>
              <a:rPr lang="en-US" sz="2000" b="1" dirty="0" err="1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screen.width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);</a:t>
            </a:r>
          </a:p>
          <a:p>
            <a:pPr lvl="1"/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alert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(</a:t>
            </a:r>
            <a:r>
              <a:rPr lang="en-US" sz="2000" b="1" dirty="0" err="1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screen.colorDepth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);</a:t>
            </a:r>
            <a:endParaRPr lang="uk-UA" sz="2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859" y="290613"/>
            <a:ext cx="11565619" cy="525970"/>
          </a:xfrm>
        </p:spPr>
        <p:txBody>
          <a:bodyPr/>
          <a:lstStyle/>
          <a:p>
            <a:pPr marL="0" lvl="1"/>
            <a:r>
              <a:rPr lang="en-US" sz="3600" dirty="0">
                <a:latin typeface="Proxima Nova Black" charset="0"/>
                <a:cs typeface="Arial" panose="020B0604020202020204" pitchFamily="34" charset="0"/>
              </a:rPr>
              <a:t>BOM</a:t>
            </a:r>
            <a:r>
              <a:rPr lang="ru-RU" sz="3600" dirty="0">
                <a:latin typeface="Proxima Nova Black" charset="0"/>
                <a:cs typeface="Arial" panose="020B0604020202020204" pitchFamily="34" charset="0"/>
              </a:rPr>
              <a:t>. </a:t>
            </a:r>
            <a:r>
              <a:rPr lang="en-US" sz="3600" dirty="0">
                <a:latin typeface="Proxima Nova Black" charset="0"/>
                <a:cs typeface="Arial" panose="020B0604020202020204" pitchFamily="34" charset="0"/>
              </a:rPr>
              <a:t>Screen object</a:t>
            </a:r>
          </a:p>
        </p:txBody>
      </p:sp>
    </p:spTree>
    <p:extLst>
      <p:ext uri="{BB962C8B-B14F-4D97-AF65-F5344CB8AC3E}">
        <p14:creationId xmlns:p14="http://schemas.microsoft.com/office/powerpoint/2010/main" val="36726091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2730" y="882603"/>
            <a:ext cx="11494709" cy="5635145"/>
          </a:xfrm>
        </p:spPr>
        <p:txBody>
          <a:bodyPr rtlCol="0">
            <a:noAutofit/>
          </a:bodyPr>
          <a:lstStyle/>
          <a:p>
            <a:pPr algn="just"/>
            <a:r>
              <a:rPr lang="en-US" sz="2400" dirty="0">
                <a:cs typeface="Arial" panose="020B0604020202020204" pitchFamily="34" charset="0"/>
              </a:rPr>
              <a:t>The </a:t>
            </a:r>
            <a:r>
              <a:rPr lang="en-US" sz="2400" b="1" dirty="0">
                <a:solidFill>
                  <a:srgbClr val="7030A0"/>
                </a:solidFill>
                <a:cs typeface="Arial" panose="020B0604020202020204" pitchFamily="34" charset="0"/>
              </a:rPr>
              <a:t>location object </a:t>
            </a:r>
            <a:r>
              <a:rPr lang="en-US" sz="2400" dirty="0">
                <a:cs typeface="Arial" panose="020B0604020202020204" pitchFamily="34" charset="0"/>
              </a:rPr>
              <a:t>contains information about the </a:t>
            </a:r>
            <a:r>
              <a:rPr lang="en-US" sz="2400" b="1" dirty="0">
                <a:solidFill>
                  <a:srgbClr val="7030A0"/>
                </a:solidFill>
                <a:cs typeface="Arial" panose="020B0604020202020204" pitchFamily="34" charset="0"/>
              </a:rPr>
              <a:t>location of the current Web page</a:t>
            </a:r>
            <a:r>
              <a:rPr lang="en-US" sz="2400" dirty="0">
                <a:cs typeface="Arial" panose="020B0604020202020204" pitchFamily="34" charset="0"/>
              </a:rPr>
              <a:t>. </a:t>
            </a:r>
            <a:r>
              <a:rPr lang="en-US" sz="2400" b="1" dirty="0">
                <a:solidFill>
                  <a:srgbClr val="7030A0"/>
                </a:solidFill>
                <a:cs typeface="Arial" panose="020B0604020202020204" pitchFamily="34" charset="0"/>
              </a:rPr>
              <a:t>Properties</a:t>
            </a:r>
            <a:r>
              <a:rPr lang="ru-RU" sz="2400" dirty="0">
                <a:cs typeface="Arial" panose="020B0604020202020204" pitchFamily="34" charset="0"/>
              </a:rPr>
              <a:t>:</a:t>
            </a:r>
          </a:p>
          <a:p>
            <a:pPr marL="342900" indent="-342900" algn="just">
              <a:buClrTx/>
              <a:buFont typeface="Arial" panose="020B0604020202020204" pitchFamily="34" charset="0"/>
              <a:buChar char="•"/>
            </a:pPr>
            <a:r>
              <a:rPr lang="ru-RU" sz="2400" b="1" dirty="0" err="1">
                <a:solidFill>
                  <a:srgbClr val="7030A0"/>
                </a:solidFill>
                <a:cs typeface="Arial" panose="020B0604020202020204" pitchFamily="34" charset="0"/>
              </a:rPr>
              <a:t>location</a:t>
            </a:r>
            <a:r>
              <a:rPr lang="en-US" sz="2400" b="1" dirty="0">
                <a:solidFill>
                  <a:srgbClr val="7030A0"/>
                </a:solidFill>
                <a:cs typeface="Arial" panose="020B0604020202020204" pitchFamily="34" charset="0"/>
              </a:rPr>
              <a:t>.</a:t>
            </a:r>
            <a:r>
              <a:rPr lang="ru-RU" sz="2400" b="1" dirty="0" err="1">
                <a:solidFill>
                  <a:srgbClr val="7030A0"/>
                </a:solidFill>
                <a:cs typeface="Arial" panose="020B0604020202020204" pitchFamily="34" charset="0"/>
              </a:rPr>
              <a:t>href</a:t>
            </a:r>
            <a:r>
              <a:rPr lang="ru-RU" sz="2400" dirty="0">
                <a:solidFill>
                  <a:srgbClr val="7030A0"/>
                </a:solidFill>
                <a:cs typeface="Arial" panose="020B0604020202020204" pitchFamily="34" charset="0"/>
              </a:rPr>
              <a:t> </a:t>
            </a:r>
            <a:r>
              <a:rPr lang="ru-RU" sz="2400" dirty="0">
                <a:cs typeface="Arial" panose="020B0604020202020204" pitchFamily="34" charset="0"/>
              </a:rPr>
              <a:t>– </a:t>
            </a:r>
            <a:r>
              <a:rPr lang="en-US" sz="2400" dirty="0">
                <a:cs typeface="Arial" panose="020B0604020202020204" pitchFamily="34" charset="0"/>
              </a:rPr>
              <a:t>the full line of the request to the resource</a:t>
            </a:r>
            <a:endParaRPr lang="ru-RU" sz="2400" dirty="0">
              <a:cs typeface="Arial" panose="020B0604020202020204" pitchFamily="34" charset="0"/>
            </a:endParaRPr>
          </a:p>
          <a:p>
            <a:pPr marL="342900" indent="-342900" algn="just">
              <a:buClrTx/>
              <a:buFont typeface="Arial" panose="020B0604020202020204" pitchFamily="34" charset="0"/>
              <a:buChar char="•"/>
            </a:pPr>
            <a:r>
              <a:rPr lang="ru-RU" sz="2400" b="1" dirty="0" err="1">
                <a:solidFill>
                  <a:srgbClr val="7030A0"/>
                </a:solidFill>
                <a:cs typeface="Arial" panose="020B0604020202020204" pitchFamily="34" charset="0"/>
              </a:rPr>
              <a:t>location</a:t>
            </a:r>
            <a:r>
              <a:rPr lang="en-US" sz="2400" b="1" dirty="0">
                <a:solidFill>
                  <a:srgbClr val="7030A0"/>
                </a:solidFill>
                <a:cs typeface="Arial" panose="020B0604020202020204" pitchFamily="34" charset="0"/>
              </a:rPr>
              <a:t>.</a:t>
            </a:r>
            <a:r>
              <a:rPr lang="ru-RU" sz="2400" b="1" dirty="0" err="1">
                <a:solidFill>
                  <a:srgbClr val="7030A0"/>
                </a:solidFill>
                <a:cs typeface="Arial" panose="020B0604020202020204" pitchFamily="34" charset="0"/>
              </a:rPr>
              <a:t>pathname</a:t>
            </a:r>
            <a:r>
              <a:rPr lang="ru-RU" sz="2400" dirty="0">
                <a:solidFill>
                  <a:srgbClr val="7030A0"/>
                </a:solidFill>
                <a:cs typeface="Arial" panose="020B0604020202020204" pitchFamily="34" charset="0"/>
              </a:rPr>
              <a:t> </a:t>
            </a:r>
            <a:r>
              <a:rPr lang="ru-RU" sz="2400" dirty="0">
                <a:cs typeface="Arial" panose="020B0604020202020204" pitchFamily="34" charset="0"/>
              </a:rPr>
              <a:t>– </a:t>
            </a:r>
            <a:r>
              <a:rPr lang="en-US" sz="2400" dirty="0">
                <a:cs typeface="Arial" panose="020B0604020202020204" pitchFamily="34" charset="0"/>
              </a:rPr>
              <a:t>the path to the resource</a:t>
            </a:r>
            <a:endParaRPr lang="ru-RU" sz="2400" dirty="0">
              <a:cs typeface="Arial" panose="020B0604020202020204" pitchFamily="34" charset="0"/>
            </a:endParaRPr>
          </a:p>
          <a:p>
            <a:pPr marL="342900" indent="-342900" algn="just">
              <a:buClrTx/>
              <a:buFont typeface="Arial" panose="020B0604020202020204" pitchFamily="34" charset="0"/>
              <a:buChar char="•"/>
            </a:pPr>
            <a:r>
              <a:rPr lang="ru-RU" sz="2400" b="1" dirty="0" err="1">
                <a:solidFill>
                  <a:srgbClr val="7030A0"/>
                </a:solidFill>
                <a:cs typeface="Arial" panose="020B0604020202020204" pitchFamily="34" charset="0"/>
              </a:rPr>
              <a:t>location</a:t>
            </a:r>
            <a:r>
              <a:rPr lang="en-US" sz="2400" b="1" dirty="0">
                <a:solidFill>
                  <a:srgbClr val="7030A0"/>
                </a:solidFill>
                <a:cs typeface="Arial" panose="020B0604020202020204" pitchFamily="34" charset="0"/>
              </a:rPr>
              <a:t>.</a:t>
            </a:r>
            <a:r>
              <a:rPr lang="ru-RU" sz="2400" b="1" dirty="0" err="1">
                <a:solidFill>
                  <a:srgbClr val="7030A0"/>
                </a:solidFill>
                <a:cs typeface="Arial" panose="020B0604020202020204" pitchFamily="34" charset="0"/>
              </a:rPr>
              <a:t>origin</a:t>
            </a:r>
            <a:r>
              <a:rPr lang="ru-RU" sz="2400" dirty="0">
                <a:solidFill>
                  <a:srgbClr val="7030A0"/>
                </a:solidFill>
                <a:cs typeface="Arial" panose="020B0604020202020204" pitchFamily="34" charset="0"/>
              </a:rPr>
              <a:t> </a:t>
            </a:r>
            <a:r>
              <a:rPr lang="ru-RU" sz="2400" dirty="0">
                <a:cs typeface="Arial" panose="020B0604020202020204" pitchFamily="34" charset="0"/>
              </a:rPr>
              <a:t>– </a:t>
            </a:r>
            <a:r>
              <a:rPr lang="en-US" sz="2400" dirty="0">
                <a:cs typeface="Arial" panose="020B0604020202020204" pitchFamily="34" charset="0"/>
              </a:rPr>
              <a:t>general request scheme (root domain)</a:t>
            </a:r>
            <a:endParaRPr lang="ru-RU" sz="2400" dirty="0">
              <a:cs typeface="Arial" panose="020B0604020202020204" pitchFamily="34" charset="0"/>
            </a:endParaRPr>
          </a:p>
          <a:p>
            <a:pPr marL="342900" indent="-342900" algn="just">
              <a:buClrTx/>
              <a:buFont typeface="Arial" panose="020B0604020202020204" pitchFamily="34" charset="0"/>
              <a:buChar char="•"/>
            </a:pPr>
            <a:r>
              <a:rPr lang="ru-RU" sz="2400" b="1" dirty="0" err="1">
                <a:solidFill>
                  <a:srgbClr val="7030A0"/>
                </a:solidFill>
                <a:cs typeface="Arial" panose="020B0604020202020204" pitchFamily="34" charset="0"/>
              </a:rPr>
              <a:t>location</a:t>
            </a:r>
            <a:r>
              <a:rPr lang="en-US" sz="2400" b="1" dirty="0">
                <a:solidFill>
                  <a:srgbClr val="7030A0"/>
                </a:solidFill>
                <a:cs typeface="Arial" panose="020B0604020202020204" pitchFamily="34" charset="0"/>
              </a:rPr>
              <a:t>.</a:t>
            </a:r>
            <a:r>
              <a:rPr lang="ru-RU" sz="2400" b="1" dirty="0" err="1">
                <a:solidFill>
                  <a:srgbClr val="7030A0"/>
                </a:solidFill>
                <a:cs typeface="Arial" panose="020B0604020202020204" pitchFamily="34" charset="0"/>
              </a:rPr>
              <a:t>protocol</a:t>
            </a:r>
            <a:r>
              <a:rPr lang="ru-RU" sz="2400" dirty="0">
                <a:solidFill>
                  <a:srgbClr val="7030A0"/>
                </a:solidFill>
                <a:cs typeface="Arial" panose="020B0604020202020204" pitchFamily="34" charset="0"/>
              </a:rPr>
              <a:t> </a:t>
            </a:r>
            <a:r>
              <a:rPr lang="ru-RU" sz="2400" dirty="0">
                <a:cs typeface="Arial" panose="020B0604020202020204" pitchFamily="34" charset="0"/>
              </a:rPr>
              <a:t>– </a:t>
            </a:r>
            <a:r>
              <a:rPr lang="en-US" sz="2400" dirty="0">
                <a:cs typeface="Arial" panose="020B0604020202020204" pitchFamily="34" charset="0"/>
              </a:rPr>
              <a:t>protocol</a:t>
            </a:r>
            <a:endParaRPr lang="ru-RU" sz="2400" dirty="0">
              <a:cs typeface="Arial" panose="020B0604020202020204" pitchFamily="34" charset="0"/>
            </a:endParaRPr>
          </a:p>
          <a:p>
            <a:pPr marL="342900" indent="-342900" algn="just">
              <a:buClrTx/>
              <a:buFont typeface="Arial" panose="020B0604020202020204" pitchFamily="34" charset="0"/>
              <a:buChar char="•"/>
            </a:pPr>
            <a:r>
              <a:rPr lang="ru-RU" sz="2400" b="1" dirty="0" err="1">
                <a:solidFill>
                  <a:srgbClr val="7030A0"/>
                </a:solidFill>
                <a:cs typeface="Arial" panose="020B0604020202020204" pitchFamily="34" charset="0"/>
              </a:rPr>
              <a:t>location</a:t>
            </a:r>
            <a:r>
              <a:rPr lang="en-US" sz="2400" b="1" dirty="0">
                <a:solidFill>
                  <a:srgbClr val="7030A0"/>
                </a:solidFill>
                <a:cs typeface="Arial" panose="020B0604020202020204" pitchFamily="34" charset="0"/>
              </a:rPr>
              <a:t>.</a:t>
            </a:r>
            <a:r>
              <a:rPr lang="ru-RU" sz="2400" b="1" dirty="0" err="1">
                <a:solidFill>
                  <a:srgbClr val="7030A0"/>
                </a:solidFill>
                <a:cs typeface="Arial" panose="020B0604020202020204" pitchFamily="34" charset="0"/>
              </a:rPr>
              <a:t>port</a:t>
            </a:r>
            <a:r>
              <a:rPr lang="ru-RU" sz="2400" dirty="0">
                <a:solidFill>
                  <a:srgbClr val="7030A0"/>
                </a:solidFill>
                <a:cs typeface="Arial" panose="020B0604020202020204" pitchFamily="34" charset="0"/>
              </a:rPr>
              <a:t> </a:t>
            </a:r>
            <a:r>
              <a:rPr lang="ru-RU" sz="2400" dirty="0">
                <a:cs typeface="Arial" panose="020B0604020202020204" pitchFamily="34" charset="0"/>
              </a:rPr>
              <a:t>– </a:t>
            </a:r>
            <a:r>
              <a:rPr lang="en-US" sz="2400" dirty="0">
                <a:cs typeface="Arial" panose="020B0604020202020204" pitchFamily="34" charset="0"/>
              </a:rPr>
              <a:t>the port used by the resource</a:t>
            </a:r>
            <a:endParaRPr lang="ru-RU" sz="2400" dirty="0">
              <a:cs typeface="Arial" panose="020B0604020202020204" pitchFamily="34" charset="0"/>
            </a:endParaRPr>
          </a:p>
          <a:p>
            <a:pPr marL="342900" indent="-342900" algn="just">
              <a:buClrTx/>
              <a:buFont typeface="Arial" panose="020B0604020202020204" pitchFamily="34" charset="0"/>
              <a:buChar char="•"/>
            </a:pPr>
            <a:r>
              <a:rPr lang="ru-RU" sz="2400" b="1" dirty="0" err="1">
                <a:solidFill>
                  <a:srgbClr val="7030A0"/>
                </a:solidFill>
                <a:cs typeface="Arial" panose="020B0604020202020204" pitchFamily="34" charset="0"/>
              </a:rPr>
              <a:t>location</a:t>
            </a:r>
            <a:r>
              <a:rPr lang="en-US" sz="2400" b="1" dirty="0">
                <a:solidFill>
                  <a:srgbClr val="7030A0"/>
                </a:solidFill>
                <a:cs typeface="Arial" panose="020B0604020202020204" pitchFamily="34" charset="0"/>
              </a:rPr>
              <a:t>.</a:t>
            </a:r>
            <a:r>
              <a:rPr lang="ru-RU" sz="2400" b="1" dirty="0" err="1">
                <a:solidFill>
                  <a:srgbClr val="7030A0"/>
                </a:solidFill>
                <a:cs typeface="Arial" panose="020B0604020202020204" pitchFamily="34" charset="0"/>
              </a:rPr>
              <a:t>host</a:t>
            </a:r>
            <a:r>
              <a:rPr lang="ru-RU" sz="2400" dirty="0">
                <a:solidFill>
                  <a:srgbClr val="7030A0"/>
                </a:solidFill>
                <a:cs typeface="Arial" panose="020B0604020202020204" pitchFamily="34" charset="0"/>
              </a:rPr>
              <a:t> </a:t>
            </a:r>
            <a:r>
              <a:rPr lang="ru-RU" sz="2400" dirty="0">
                <a:cs typeface="Arial" panose="020B0604020202020204" pitchFamily="34" charset="0"/>
              </a:rPr>
              <a:t>– </a:t>
            </a:r>
            <a:r>
              <a:rPr lang="en-US" sz="2400" dirty="0">
                <a:cs typeface="Arial" panose="020B0604020202020204" pitchFamily="34" charset="0"/>
              </a:rPr>
              <a:t>host</a:t>
            </a:r>
            <a:endParaRPr lang="ru-RU" sz="2400" dirty="0">
              <a:cs typeface="Arial" panose="020B0604020202020204" pitchFamily="34" charset="0"/>
            </a:endParaRPr>
          </a:p>
          <a:p>
            <a:pPr marL="342900" indent="-342900" algn="just">
              <a:buClrTx/>
              <a:buFont typeface="Arial" panose="020B0604020202020204" pitchFamily="34" charset="0"/>
              <a:buChar char="•"/>
            </a:pPr>
            <a:r>
              <a:rPr lang="ru-RU" sz="2400" b="1" dirty="0" err="1">
                <a:solidFill>
                  <a:srgbClr val="7030A0"/>
                </a:solidFill>
                <a:cs typeface="Arial" panose="020B0604020202020204" pitchFamily="34" charset="0"/>
              </a:rPr>
              <a:t>location</a:t>
            </a:r>
            <a:r>
              <a:rPr lang="en-US" sz="2400" b="1" dirty="0">
                <a:solidFill>
                  <a:srgbClr val="7030A0"/>
                </a:solidFill>
                <a:cs typeface="Arial" panose="020B0604020202020204" pitchFamily="34" charset="0"/>
              </a:rPr>
              <a:t>.</a:t>
            </a:r>
            <a:r>
              <a:rPr lang="ru-RU" sz="2400" b="1" dirty="0" err="1">
                <a:solidFill>
                  <a:srgbClr val="7030A0"/>
                </a:solidFill>
                <a:cs typeface="Arial" panose="020B0604020202020204" pitchFamily="34" charset="0"/>
              </a:rPr>
              <a:t>hostname</a:t>
            </a:r>
            <a:r>
              <a:rPr lang="ru-RU" sz="2400" dirty="0">
                <a:solidFill>
                  <a:srgbClr val="7030A0"/>
                </a:solidFill>
                <a:cs typeface="Arial" panose="020B0604020202020204" pitchFamily="34" charset="0"/>
              </a:rPr>
              <a:t> </a:t>
            </a:r>
            <a:r>
              <a:rPr lang="ru-RU" sz="2400" dirty="0">
                <a:cs typeface="Arial" panose="020B0604020202020204" pitchFamily="34" charset="0"/>
              </a:rPr>
              <a:t>– </a:t>
            </a:r>
            <a:r>
              <a:rPr lang="en-US" sz="2400" dirty="0">
                <a:cs typeface="Arial" panose="020B0604020202020204" pitchFamily="34" charset="0"/>
              </a:rPr>
              <a:t>hostname</a:t>
            </a:r>
            <a:endParaRPr lang="ru-RU" sz="2400" dirty="0">
              <a:cs typeface="Arial" panose="020B0604020202020204" pitchFamily="34" charset="0"/>
            </a:endParaRPr>
          </a:p>
          <a:p>
            <a:pPr marL="342900" indent="-342900" algn="just">
              <a:buClrTx/>
              <a:buFont typeface="Arial" panose="020B0604020202020204" pitchFamily="34" charset="0"/>
              <a:buChar char="•"/>
            </a:pPr>
            <a:r>
              <a:rPr lang="ru-RU" sz="2400" b="1" dirty="0" err="1">
                <a:solidFill>
                  <a:srgbClr val="7030A0"/>
                </a:solidFill>
                <a:cs typeface="Arial" panose="020B0604020202020204" pitchFamily="34" charset="0"/>
              </a:rPr>
              <a:t>location</a:t>
            </a:r>
            <a:r>
              <a:rPr lang="en-US" sz="2400" b="1" dirty="0">
                <a:solidFill>
                  <a:srgbClr val="7030A0"/>
                </a:solidFill>
                <a:cs typeface="Arial" panose="020B0604020202020204" pitchFamily="34" charset="0"/>
              </a:rPr>
              <a:t>.</a:t>
            </a:r>
            <a:r>
              <a:rPr lang="ru-RU" sz="2400" b="1" dirty="0" err="1">
                <a:solidFill>
                  <a:srgbClr val="7030A0"/>
                </a:solidFill>
                <a:cs typeface="Arial" panose="020B0604020202020204" pitchFamily="34" charset="0"/>
              </a:rPr>
              <a:t>hash</a:t>
            </a:r>
            <a:r>
              <a:rPr lang="ru-RU" sz="2400" dirty="0">
                <a:cs typeface="Arial" panose="020B0604020202020204" pitchFamily="34" charset="0"/>
              </a:rPr>
              <a:t> – </a:t>
            </a:r>
            <a:r>
              <a:rPr lang="en-US" sz="2400" dirty="0">
                <a:cs typeface="Arial" panose="020B0604020202020204" pitchFamily="34" charset="0"/>
              </a:rPr>
              <a:t>if the query string contains a lattice </a:t>
            </a:r>
            <a:r>
              <a:rPr lang="en-US" sz="2400" b="1" dirty="0">
                <a:cs typeface="Arial" panose="020B0604020202020204" pitchFamily="34" charset="0"/>
              </a:rPr>
              <a:t>symbol (#)</a:t>
            </a:r>
            <a:r>
              <a:rPr lang="en-US" sz="2400" dirty="0">
                <a:cs typeface="Arial" panose="020B0604020202020204" pitchFamily="34" charset="0"/>
              </a:rPr>
              <a:t>, then this property returns that part of the string that goes after that character</a:t>
            </a:r>
            <a:endParaRPr lang="ru-RU" sz="2400" dirty="0">
              <a:cs typeface="Arial" panose="020B0604020202020204" pitchFamily="34" charset="0"/>
            </a:endParaRPr>
          </a:p>
          <a:p>
            <a:pPr marL="342900" indent="-342900" algn="just">
              <a:buClrTx/>
              <a:buFont typeface="Arial" panose="020B0604020202020204" pitchFamily="34" charset="0"/>
              <a:buChar char="•"/>
            </a:pPr>
            <a:r>
              <a:rPr lang="ru-RU" sz="2400" b="1" dirty="0" err="1">
                <a:solidFill>
                  <a:srgbClr val="7030A0"/>
                </a:solidFill>
                <a:cs typeface="Arial" panose="020B0604020202020204" pitchFamily="34" charset="0"/>
              </a:rPr>
              <a:t>location</a:t>
            </a:r>
            <a:r>
              <a:rPr lang="en-US" sz="2400" b="1" dirty="0">
                <a:solidFill>
                  <a:srgbClr val="7030A0"/>
                </a:solidFill>
                <a:cs typeface="Arial" panose="020B0604020202020204" pitchFamily="34" charset="0"/>
              </a:rPr>
              <a:t>.</a:t>
            </a:r>
            <a:r>
              <a:rPr lang="ru-RU" sz="2400" b="1" dirty="0" err="1">
                <a:solidFill>
                  <a:srgbClr val="7030A0"/>
                </a:solidFill>
                <a:cs typeface="Arial" panose="020B0604020202020204" pitchFamily="34" charset="0"/>
              </a:rPr>
              <a:t>search</a:t>
            </a:r>
            <a:r>
              <a:rPr lang="ru-RU" sz="2400" dirty="0">
                <a:solidFill>
                  <a:srgbClr val="7030A0"/>
                </a:solidFill>
                <a:cs typeface="Arial" panose="020B0604020202020204" pitchFamily="34" charset="0"/>
              </a:rPr>
              <a:t> </a:t>
            </a:r>
            <a:r>
              <a:rPr lang="ru-RU" sz="2400" dirty="0">
                <a:cs typeface="Arial" panose="020B0604020202020204" pitchFamily="34" charset="0"/>
              </a:rPr>
              <a:t>– </a:t>
            </a:r>
            <a:r>
              <a:rPr lang="en-US" sz="2400" dirty="0">
                <a:cs typeface="Arial" panose="020B0604020202020204" pitchFamily="34" charset="0"/>
              </a:rPr>
              <a:t>if the query string contains a </a:t>
            </a:r>
            <a:r>
              <a:rPr lang="en-US" sz="2400" b="1" dirty="0">
                <a:cs typeface="Arial" panose="020B0604020202020204" pitchFamily="34" charset="0"/>
              </a:rPr>
              <a:t>question mark (?)</a:t>
            </a:r>
            <a:r>
              <a:rPr lang="en-US" sz="2400" dirty="0">
                <a:cs typeface="Arial" panose="020B0604020202020204" pitchFamily="34" charset="0"/>
              </a:rPr>
              <a:t>, for example, then this property returns that part of the string that goes after the question mark</a:t>
            </a:r>
            <a:endParaRPr lang="ru-RU" sz="2400" dirty="0">
              <a:cs typeface="Arial" panose="020B0604020202020204" pitchFamily="34" charset="0"/>
            </a:endParaRPr>
          </a:p>
          <a:p>
            <a:pPr algn="just">
              <a:buClrTx/>
            </a:pPr>
            <a:endParaRPr lang="ru-RU" sz="2400" dirty="0">
              <a:cs typeface="Arial" panose="020B0604020202020204" pitchFamily="34" charset="0"/>
            </a:endParaRPr>
          </a:p>
        </p:txBody>
      </p:sp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859" y="120485"/>
            <a:ext cx="11565619" cy="525970"/>
          </a:xfrm>
        </p:spPr>
        <p:txBody>
          <a:bodyPr/>
          <a:lstStyle/>
          <a:p>
            <a:pPr marL="0" lvl="1"/>
            <a:r>
              <a:rPr lang="en-US" sz="3600" dirty="0">
                <a:latin typeface="Proxima Nova Black" charset="0"/>
                <a:cs typeface="Arial" panose="020B0604020202020204" pitchFamily="34" charset="0"/>
              </a:rPr>
              <a:t>BOM</a:t>
            </a:r>
            <a:r>
              <a:rPr lang="ru-RU" sz="3600" dirty="0">
                <a:latin typeface="Proxima Nova Black" charset="0"/>
                <a:cs typeface="Arial" panose="020B0604020202020204" pitchFamily="34" charset="0"/>
              </a:rPr>
              <a:t>. </a:t>
            </a:r>
            <a:r>
              <a:rPr lang="en-US" sz="3600" dirty="0">
                <a:latin typeface="Proxima Nova Black" charset="0"/>
                <a:cs typeface="Arial" panose="020B0604020202020204" pitchFamily="34" charset="0"/>
              </a:rPr>
              <a:t>Location object</a:t>
            </a:r>
          </a:p>
        </p:txBody>
      </p:sp>
    </p:spTree>
    <p:extLst>
      <p:ext uri="{BB962C8B-B14F-4D97-AF65-F5344CB8AC3E}">
        <p14:creationId xmlns:p14="http://schemas.microsoft.com/office/powerpoint/2010/main" val="3988649640"/>
      </p:ext>
    </p:extLst>
  </p:cSld>
  <p:clrMapOvr>
    <a:masterClrMapping/>
  </p:clrMapOvr>
</p:sld>
</file>

<file path=ppt/theme/theme1.xml><?xml version="1.0" encoding="utf-8"?>
<a:theme xmlns:a="http://schemas.openxmlformats.org/drawingml/2006/main" name="DARK THEME">
  <a:themeElements>
    <a:clrScheme name="SOFTSERVE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B188"/>
      </a:accent1>
      <a:accent2>
        <a:srgbClr val="9F26B5"/>
      </a:accent2>
      <a:accent3>
        <a:srgbClr val="4E5FAB"/>
      </a:accent3>
      <a:accent4>
        <a:srgbClr val="95D600"/>
      </a:accent4>
      <a:accent5>
        <a:srgbClr val="D41B5D"/>
      </a:accent5>
      <a:accent6>
        <a:srgbClr val="00A6CE"/>
      </a:accent6>
      <a:hlink>
        <a:srgbClr val="00A6CE"/>
      </a:hlink>
      <a:folHlink>
        <a:srgbClr val="4E5FAB"/>
      </a:folHlink>
    </a:clrScheme>
    <a:fontScheme name="SOFTSERVE">
      <a:majorFont>
        <a:latin typeface="Proxima Nova Black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ew-Template" id="{4566493B-E0D1-4B6D-BB2B-D667728FAECA}" vid="{F81C9E1D-7833-467B-A721-F1A02C4664AB}"/>
    </a:ext>
  </a:extLst>
</a:theme>
</file>

<file path=ppt/theme/theme2.xml><?xml version="1.0" encoding="utf-8"?>
<a:theme xmlns:a="http://schemas.openxmlformats.org/drawingml/2006/main" name="LIGHT-THEME">
  <a:themeElements>
    <a:clrScheme name="SOFTSERVE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B188"/>
      </a:accent1>
      <a:accent2>
        <a:srgbClr val="9F26B5"/>
      </a:accent2>
      <a:accent3>
        <a:srgbClr val="4E5FAB"/>
      </a:accent3>
      <a:accent4>
        <a:srgbClr val="95D600"/>
      </a:accent4>
      <a:accent5>
        <a:srgbClr val="D41B5D"/>
      </a:accent5>
      <a:accent6>
        <a:srgbClr val="00A6CE"/>
      </a:accent6>
      <a:hlink>
        <a:srgbClr val="00A6CE"/>
      </a:hlink>
      <a:folHlink>
        <a:srgbClr val="4E5FAB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ew-Template" id="{4566493B-E0D1-4B6D-BB2B-D667728FAECA}" vid="{25F14842-CDC1-4C49-AF1B-A06CF522D39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x041a__x043e__x043c__x0435__x0442__x0430__x0440_ xmlns="835f28f2-30f1-4728-84d2-86d96e143488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Документ" ma:contentTypeID="0x0101004195FC54A15F344D83577B1CDDD67A5D" ma:contentTypeVersion="9" ma:contentTypeDescription="Создание документа." ma:contentTypeScope="" ma:versionID="961ec8db58076c7d3e9f84b9cd82fd45">
  <xsd:schema xmlns:xsd="http://www.w3.org/2001/XMLSchema" xmlns:xs="http://www.w3.org/2001/XMLSchema" xmlns:p="http://schemas.microsoft.com/office/2006/metadata/properties" xmlns:ns2="341e6018-ac0a-4dfb-8409-db9e0d25502e" xmlns:ns3="835f28f2-30f1-4728-84d2-86d96e143488" targetNamespace="http://schemas.microsoft.com/office/2006/metadata/properties" ma:root="true" ma:fieldsID="bd9f0c80ada20ee560e77d723f3ef44e" ns2:_="" ns3:_="">
    <xsd:import namespace="341e6018-ac0a-4dfb-8409-db9e0d25502e"/>
    <xsd:import namespace="835f28f2-30f1-4728-84d2-86d96e143488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Location" minOccurs="0"/>
                <xsd:element ref="ns3:MediaServiceOCR" minOccurs="0"/>
                <xsd:element ref="ns3:_x041a__x043e__x043c__x0435__x0442__x0430__x044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41e6018-ac0a-4dfb-8409-db9e0d25502e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Общий доступ с использованием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Совместно с подробностями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35f28f2-30f1-4728-84d2-86d96e14348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3" nillable="true" ma:displayName="MediaServiceAutoTags" ma:description="" ma:internalName="MediaServiceAutoTags" ma:readOnly="true">
      <xsd:simpleType>
        <xsd:restriction base="dms:Text"/>
      </xsd:simpleType>
    </xsd:element>
    <xsd:element name="MediaServiceLocation" ma:index="14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15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_x041a__x043e__x043c__x0435__x0442__x0430__x0440_" ma:index="16" nillable="true" ma:displayName="Кометар" ma:internalName="_x041a__x043e__x043c__x0435__x0442__x0430__x0440_">
      <xsd:simpleType>
        <xsd:restriction base="dms:Text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Тип контента"/>
        <xsd:element ref="dc:title" minOccurs="0" maxOccurs="1" ma:index="4" ma:displayName="Название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3A1340B-3A1B-4156-ADE3-51DF6C2C795D}">
  <ds:schemaRefs>
    <ds:schemaRef ds:uri="835f28f2-30f1-4728-84d2-86d96e143488"/>
    <ds:schemaRef ds:uri="http://www.w3.org/XML/1998/namespace"/>
    <ds:schemaRef ds:uri="http://schemas.microsoft.com/office/2006/metadata/properties"/>
    <ds:schemaRef ds:uri="http://purl.org/dc/dcmitype/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2006/documentManagement/types"/>
    <ds:schemaRef ds:uri="http://schemas.microsoft.com/office/infopath/2007/PartnerControls"/>
    <ds:schemaRef ds:uri="341e6018-ac0a-4dfb-8409-db9e0d25502e"/>
  </ds:schemaRefs>
</ds:datastoreItem>
</file>

<file path=customXml/itemProps2.xml><?xml version="1.0" encoding="utf-8"?>
<ds:datastoreItem xmlns:ds="http://schemas.openxmlformats.org/officeDocument/2006/customXml" ds:itemID="{CAFDAB34-20E1-438F-BCB2-ECDA5496F36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41e6018-ac0a-4dfb-8409-db9e0d25502e"/>
    <ds:schemaRef ds:uri="835f28f2-30f1-4728-84d2-86d96e14348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96B3B9E-03D8-4766-BF45-6129617CF02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Template-MM-02-JAN-2018</Template>
  <TotalTime>0</TotalTime>
  <Words>3412</Words>
  <Application>Microsoft Office PowerPoint</Application>
  <PresentationFormat>Widescreen</PresentationFormat>
  <Paragraphs>336</Paragraphs>
  <Slides>30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30</vt:i4>
      </vt:variant>
    </vt:vector>
  </HeadingPairs>
  <TitlesOfParts>
    <vt:vector size="42" baseType="lpstr">
      <vt:lpstr>Calibri Light</vt:lpstr>
      <vt:lpstr>Consolas</vt:lpstr>
      <vt:lpstr>Segoe UI</vt:lpstr>
      <vt:lpstr>Arial</vt:lpstr>
      <vt:lpstr>Courier New</vt:lpstr>
      <vt:lpstr>Calibri</vt:lpstr>
      <vt:lpstr>Open Sans</vt:lpstr>
      <vt:lpstr>Proxima Nova Black</vt:lpstr>
      <vt:lpstr>Tahoma</vt:lpstr>
      <vt:lpstr>Wingdings</vt:lpstr>
      <vt:lpstr>DARK THEME</vt:lpstr>
      <vt:lpstr>LIGHT-THEME</vt:lpstr>
      <vt:lpstr>BOM.  Events </vt:lpstr>
      <vt:lpstr>Agenda </vt:lpstr>
      <vt:lpstr>PowerPoint Presentation</vt:lpstr>
      <vt:lpstr>Browser Object Model</vt:lpstr>
      <vt:lpstr>BOM. Window object</vt:lpstr>
      <vt:lpstr>BOM. Window object. Working with browser windows</vt:lpstr>
      <vt:lpstr>BOM. history object</vt:lpstr>
      <vt:lpstr>BOM. Screen object</vt:lpstr>
      <vt:lpstr>BOM. Location object</vt:lpstr>
      <vt:lpstr>BOM. Location object</vt:lpstr>
      <vt:lpstr>BOM. Navigator object</vt:lpstr>
      <vt:lpstr>BOM. Navigator object. Geolocation object</vt:lpstr>
      <vt:lpstr>BOM. Geolocation object. getCurrentPosition() </vt:lpstr>
      <vt:lpstr>PowerPoint Presentation</vt:lpstr>
      <vt:lpstr>Events</vt:lpstr>
      <vt:lpstr>Events. Common events</vt:lpstr>
      <vt:lpstr>Events handlers </vt:lpstr>
      <vt:lpstr>Events handlers. HTML attribute</vt:lpstr>
      <vt:lpstr>Events handlers. HTML attribute</vt:lpstr>
      <vt:lpstr>Events handlers. HTML attribute. Limitations</vt:lpstr>
      <vt:lpstr>Events handlers. DOM element property</vt:lpstr>
      <vt:lpstr>Events handlers. DOM element property</vt:lpstr>
      <vt:lpstr>Events handlers. DOM element property</vt:lpstr>
      <vt:lpstr>Events. Access to an element through this</vt:lpstr>
      <vt:lpstr>Events handlers. addEventListener</vt:lpstr>
      <vt:lpstr>Events handlers. addEventListener</vt:lpstr>
      <vt:lpstr>Events handlers. Event object</vt:lpstr>
      <vt:lpstr>Events handlers. Event object</vt:lpstr>
      <vt:lpstr>Useful links</vt:lpstr>
      <vt:lpstr>  THANKS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Oleh Ivaniuk</dc:creator>
  <cp:lastModifiedBy>Oleh O. Ivaniuk</cp:lastModifiedBy>
  <cp:revision>691</cp:revision>
  <dcterms:created xsi:type="dcterms:W3CDTF">2018-03-13T18:17:09Z</dcterms:created>
  <dcterms:modified xsi:type="dcterms:W3CDTF">2020-06-21T12:29:13Z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0x0101004195FC54A15F344D83577B1CDDD67A5D</vt:lpwstr>
  </property>
</Properties>
</file>

<file path=docProps/thumbnail.jpeg>
</file>